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92" r:id="rId3"/>
    <p:sldMasterId id="2147483720" r:id="rId4"/>
    <p:sldMasterId id="2147483748" r:id="rId5"/>
    <p:sldMasterId id="2147483762" r:id="rId6"/>
    <p:sldMasterId id="2147483776" r:id="rId7"/>
    <p:sldMasterId id="2147483804" r:id="rId8"/>
  </p:sldMasterIdLst>
  <p:notesMasterIdLst>
    <p:notesMasterId r:id="rId35"/>
  </p:notesMasterIdLst>
  <p:handoutMasterIdLst>
    <p:handoutMasterId r:id="rId36"/>
  </p:handoutMasterIdLst>
  <p:sldIdLst>
    <p:sldId id="265" r:id="rId9"/>
    <p:sldId id="274" r:id="rId10"/>
    <p:sldId id="308" r:id="rId11"/>
    <p:sldId id="289" r:id="rId12"/>
    <p:sldId id="290" r:id="rId13"/>
    <p:sldId id="291" r:id="rId14"/>
    <p:sldId id="337" r:id="rId15"/>
    <p:sldId id="350" r:id="rId16"/>
    <p:sldId id="292" r:id="rId17"/>
    <p:sldId id="299" r:id="rId18"/>
    <p:sldId id="333" r:id="rId19"/>
    <p:sldId id="351" r:id="rId20"/>
    <p:sldId id="341" r:id="rId21"/>
    <p:sldId id="359" r:id="rId22"/>
    <p:sldId id="352" r:id="rId23"/>
    <p:sldId id="342" r:id="rId24"/>
    <p:sldId id="355" r:id="rId25"/>
    <p:sldId id="353" r:id="rId26"/>
    <p:sldId id="349" r:id="rId27"/>
    <p:sldId id="348" r:id="rId28"/>
    <p:sldId id="347" r:id="rId29"/>
    <p:sldId id="328" r:id="rId30"/>
    <p:sldId id="338" r:id="rId31"/>
    <p:sldId id="339" r:id="rId32"/>
    <p:sldId id="343" r:id="rId33"/>
    <p:sldId id="312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832"/>
    <a:srgbClr val="263050"/>
    <a:srgbClr val="92D050"/>
    <a:srgbClr val="A9DA74"/>
    <a:srgbClr val="ED6223"/>
    <a:srgbClr val="521716"/>
    <a:srgbClr val="CC9804"/>
    <a:srgbClr val="F1B305"/>
    <a:srgbClr val="C63734"/>
    <a:srgbClr val="695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71761" autoAdjust="0"/>
  </p:normalViewPr>
  <p:slideViewPr>
    <p:cSldViewPr>
      <p:cViewPr varScale="1">
        <p:scale>
          <a:sx n="82" d="100"/>
          <a:sy n="82" d="100"/>
        </p:scale>
        <p:origin x="1494" y="96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-2232" y="145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716E5-6F54-4D21-95C7-EA90C7503BE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B0F603A-319D-44B4-90F3-DD4DB75E8FA2}">
      <dgm:prSet phldrT="[Texte]" custT="1"/>
      <dgm:spPr/>
      <dgm:t>
        <a:bodyPr/>
        <a:lstStyle/>
        <a:p>
          <a:r>
            <a:rPr lang="fr-CA" sz="1800" dirty="0" smtClean="0"/>
            <a:t>Similitude</a:t>
          </a:r>
          <a:endParaRPr lang="fr-CA" sz="1800" dirty="0"/>
        </a:p>
      </dgm:t>
    </dgm:pt>
    <dgm:pt modelId="{65159913-3521-4089-A921-88D878ABE135}" type="parTrans" cxnId="{C8A95BB7-4C6C-4DB1-8326-61701E7D38E4}">
      <dgm:prSet/>
      <dgm:spPr/>
      <dgm:t>
        <a:bodyPr/>
        <a:lstStyle/>
        <a:p>
          <a:endParaRPr lang="fr-CA"/>
        </a:p>
      </dgm:t>
    </dgm:pt>
    <dgm:pt modelId="{8620BEB5-4A16-4CC3-9DBE-A61D99D832AE}" type="sibTrans" cxnId="{C8A95BB7-4C6C-4DB1-8326-61701E7D38E4}">
      <dgm:prSet/>
      <dgm:spPr/>
      <dgm:t>
        <a:bodyPr/>
        <a:lstStyle/>
        <a:p>
          <a:endParaRPr lang="fr-CA"/>
        </a:p>
      </dgm:t>
    </dgm:pt>
    <dgm:pt modelId="{4B9BB434-400B-43A4-86D2-3E8FD42B37ED}">
      <dgm:prSet phldrT="[Texte]" custT="1"/>
      <dgm:spPr/>
      <dgm:t>
        <a:bodyPr/>
        <a:lstStyle/>
        <a:p>
          <a:r>
            <a:rPr lang="fr-CA" sz="1800" dirty="0" smtClean="0"/>
            <a:t>Différence</a:t>
          </a:r>
          <a:endParaRPr lang="fr-CA" sz="1800" dirty="0"/>
        </a:p>
      </dgm:t>
    </dgm:pt>
    <dgm:pt modelId="{1BFF6944-1E3F-42BD-A6CE-5E1F5DEFD1EA}" type="parTrans" cxnId="{465F5A56-0DED-4C3F-9878-C5D5EDD2E57D}">
      <dgm:prSet/>
      <dgm:spPr/>
      <dgm:t>
        <a:bodyPr/>
        <a:lstStyle/>
        <a:p>
          <a:endParaRPr lang="fr-CA"/>
        </a:p>
      </dgm:t>
    </dgm:pt>
    <dgm:pt modelId="{E2F3873A-B3E5-4B9D-95F1-B520EC1566F2}" type="sibTrans" cxnId="{465F5A56-0DED-4C3F-9878-C5D5EDD2E57D}">
      <dgm:prSet/>
      <dgm:spPr/>
      <dgm:t>
        <a:bodyPr/>
        <a:lstStyle/>
        <a:p>
          <a:endParaRPr lang="fr-CA"/>
        </a:p>
      </dgm:t>
    </dgm:pt>
    <dgm:pt modelId="{DDE521D4-17D8-45D3-B2F0-AC1E00F7AFB0}" type="pres">
      <dgm:prSet presAssocID="{834716E5-6F54-4D21-95C7-EA90C7503B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195AA8F-FA83-4179-911C-CB6B0845F652}" type="pres">
      <dgm:prSet presAssocID="{834716E5-6F54-4D21-95C7-EA90C7503BEA}" presName="ribbon" presStyleLbl="node1" presStyleIdx="0" presStyleCnt="1" custScaleX="152257" custScaleY="67741" custLinFactNeighborX="1" custLinFactNeighborY="12436"/>
      <dgm:spPr>
        <a:gradFill rotWithShape="0">
          <a:gsLst>
            <a:gs pos="0">
              <a:schemeClr val="bg2">
                <a:lumMod val="25000"/>
              </a:schemeClr>
            </a:gs>
            <a:gs pos="39000">
              <a:srgbClr val="443D3D"/>
            </a:gs>
            <a:gs pos="40000">
              <a:schemeClr val="tx1"/>
            </a:gs>
            <a:gs pos="100000">
              <a:schemeClr val="accent1">
                <a:lumMod val="50000"/>
              </a:schemeClr>
            </a:gs>
          </a:gsLst>
          <a:lin ang="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CA"/>
        </a:p>
      </dgm:t>
    </dgm:pt>
    <dgm:pt modelId="{347F0C98-C583-4893-9BE1-8DFA322FD2B2}" type="pres">
      <dgm:prSet presAssocID="{834716E5-6F54-4D21-95C7-EA90C7503BEA}" presName="leftArrowText" presStyleLbl="node1" presStyleIdx="0" presStyleCnt="1" custLinFactNeighborX="-64712" custLinFactNeighborY="34496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BE7A31F-41D9-49CA-9A31-CF76C0886285}" type="pres">
      <dgm:prSet presAssocID="{834716E5-6F54-4D21-95C7-EA90C7503BEA}" presName="rightArrowText" presStyleLbl="node1" presStyleIdx="0" presStyleCnt="1" custLinFactNeighborX="52192" custLinFactNeighborY="21593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8A95BB7-4C6C-4DB1-8326-61701E7D38E4}" srcId="{834716E5-6F54-4D21-95C7-EA90C7503BEA}" destId="{3B0F603A-319D-44B4-90F3-DD4DB75E8FA2}" srcOrd="0" destOrd="0" parTransId="{65159913-3521-4089-A921-88D878ABE135}" sibTransId="{8620BEB5-4A16-4CC3-9DBE-A61D99D832AE}"/>
    <dgm:cxn modelId="{6A53EFBC-61D9-4A8B-9238-BFA1747B7E13}" type="presOf" srcId="{3B0F603A-319D-44B4-90F3-DD4DB75E8FA2}" destId="{347F0C98-C583-4893-9BE1-8DFA322FD2B2}" srcOrd="0" destOrd="0" presId="urn:microsoft.com/office/officeart/2005/8/layout/arrow6"/>
    <dgm:cxn modelId="{BBB3739F-AFCF-478E-9AAE-EF4A86F17819}" type="presOf" srcId="{4B9BB434-400B-43A4-86D2-3E8FD42B37ED}" destId="{3BE7A31F-41D9-49CA-9A31-CF76C0886285}" srcOrd="0" destOrd="0" presId="urn:microsoft.com/office/officeart/2005/8/layout/arrow6"/>
    <dgm:cxn modelId="{465F5A56-0DED-4C3F-9878-C5D5EDD2E57D}" srcId="{834716E5-6F54-4D21-95C7-EA90C7503BEA}" destId="{4B9BB434-400B-43A4-86D2-3E8FD42B37ED}" srcOrd="1" destOrd="0" parTransId="{1BFF6944-1E3F-42BD-A6CE-5E1F5DEFD1EA}" sibTransId="{E2F3873A-B3E5-4B9D-95F1-B520EC1566F2}"/>
    <dgm:cxn modelId="{60BFF0EA-7804-452C-855A-D293E2DFA3A6}" type="presOf" srcId="{834716E5-6F54-4D21-95C7-EA90C7503BEA}" destId="{DDE521D4-17D8-45D3-B2F0-AC1E00F7AFB0}" srcOrd="0" destOrd="0" presId="urn:microsoft.com/office/officeart/2005/8/layout/arrow6"/>
    <dgm:cxn modelId="{CC29655B-1878-4484-B574-01019C3242B6}" type="presParOf" srcId="{DDE521D4-17D8-45D3-B2F0-AC1E00F7AFB0}" destId="{3195AA8F-FA83-4179-911C-CB6B0845F652}" srcOrd="0" destOrd="0" presId="urn:microsoft.com/office/officeart/2005/8/layout/arrow6"/>
    <dgm:cxn modelId="{9B959221-215A-4130-ACC1-E22ECDC3E643}" type="presParOf" srcId="{DDE521D4-17D8-45D3-B2F0-AC1E00F7AFB0}" destId="{347F0C98-C583-4893-9BE1-8DFA322FD2B2}" srcOrd="1" destOrd="0" presId="urn:microsoft.com/office/officeart/2005/8/layout/arrow6"/>
    <dgm:cxn modelId="{EE337792-A905-403A-A1A9-36A19501C1BC}" type="presParOf" srcId="{DDE521D4-17D8-45D3-B2F0-AC1E00F7AFB0}" destId="{3BE7A31F-41D9-49CA-9A31-CF76C088628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317F9-8AE0-4FCB-9360-96BECDCDDF9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7F3949B-1158-471E-A626-FB616F5BD1D2}">
      <dgm:prSet phldrT="[Texte]"/>
      <dgm:spPr/>
      <dgm:t>
        <a:bodyPr/>
        <a:lstStyle/>
        <a:p>
          <a:r>
            <a:rPr lang="fr-CA" dirty="0" smtClean="0"/>
            <a:t>Introjection</a:t>
          </a:r>
          <a:endParaRPr lang="fr-CA" dirty="0"/>
        </a:p>
      </dgm:t>
    </dgm:pt>
    <dgm:pt modelId="{EE80AA2B-E79D-4597-A4CA-BC1E3F2D1707}" type="parTrans" cxnId="{CA72C94A-D384-410D-8358-96D3FE98B0D1}">
      <dgm:prSet/>
      <dgm:spPr/>
      <dgm:t>
        <a:bodyPr/>
        <a:lstStyle/>
        <a:p>
          <a:endParaRPr lang="fr-CA"/>
        </a:p>
      </dgm:t>
    </dgm:pt>
    <dgm:pt modelId="{3318360A-BF32-45EA-B7DE-CA649498A2AD}" type="sibTrans" cxnId="{CA72C94A-D384-410D-8358-96D3FE98B0D1}">
      <dgm:prSet/>
      <dgm:spPr/>
      <dgm:t>
        <a:bodyPr/>
        <a:lstStyle/>
        <a:p>
          <a:endParaRPr lang="fr-CA"/>
        </a:p>
      </dgm:t>
    </dgm:pt>
    <dgm:pt modelId="{7981AA74-E600-4A22-9520-A932EDC1D42D}">
      <dgm:prSet phldrT="[Texte]"/>
      <dgm:spPr/>
      <dgm:t>
        <a:bodyPr/>
        <a:lstStyle/>
        <a:p>
          <a:r>
            <a:rPr lang="fr-CA" dirty="0" smtClean="0"/>
            <a:t>Identification</a:t>
          </a:r>
          <a:endParaRPr lang="fr-CA" dirty="0"/>
        </a:p>
      </dgm:t>
    </dgm:pt>
    <dgm:pt modelId="{27B4E880-314A-404C-B6B9-99D036F08D02}" type="parTrans" cxnId="{99F66D2E-4BC3-45CD-8DEB-9379D31F494C}">
      <dgm:prSet/>
      <dgm:spPr/>
      <dgm:t>
        <a:bodyPr/>
        <a:lstStyle/>
        <a:p>
          <a:endParaRPr lang="fr-CA"/>
        </a:p>
      </dgm:t>
    </dgm:pt>
    <dgm:pt modelId="{5538F03F-B7F1-41B1-8336-0DF7A80991E4}" type="sibTrans" cxnId="{99F66D2E-4BC3-45CD-8DEB-9379D31F494C}">
      <dgm:prSet/>
      <dgm:spPr/>
      <dgm:t>
        <a:bodyPr/>
        <a:lstStyle/>
        <a:p>
          <a:endParaRPr lang="fr-CA"/>
        </a:p>
      </dgm:t>
    </dgm:pt>
    <dgm:pt modelId="{2EC8E4CB-D4F3-4BA5-BB8D-0684C67F7453}">
      <dgm:prSet phldrT="[Texte]"/>
      <dgm:spPr/>
      <dgm:t>
        <a:bodyPr/>
        <a:lstStyle/>
        <a:p>
          <a:r>
            <a:rPr lang="fr-CA" dirty="0" smtClean="0"/>
            <a:t>Identité</a:t>
          </a:r>
          <a:endParaRPr lang="fr-CA" dirty="0"/>
        </a:p>
      </dgm:t>
    </dgm:pt>
    <dgm:pt modelId="{9AF01713-B3B0-446A-B39D-784D84B14E1C}" type="parTrans" cxnId="{6F5E8283-258A-4932-9263-8BB27428CD9D}">
      <dgm:prSet/>
      <dgm:spPr/>
      <dgm:t>
        <a:bodyPr/>
        <a:lstStyle/>
        <a:p>
          <a:endParaRPr lang="fr-CA"/>
        </a:p>
      </dgm:t>
    </dgm:pt>
    <dgm:pt modelId="{A73B4F56-4EA9-4F3B-8194-6F992E5A2F14}" type="sibTrans" cxnId="{6F5E8283-258A-4932-9263-8BB27428CD9D}">
      <dgm:prSet/>
      <dgm:spPr/>
      <dgm:t>
        <a:bodyPr/>
        <a:lstStyle/>
        <a:p>
          <a:endParaRPr lang="fr-CA"/>
        </a:p>
      </dgm:t>
    </dgm:pt>
    <dgm:pt modelId="{9CF89AA3-D413-4BF1-B29B-34278ED9AA6A}" type="pres">
      <dgm:prSet presAssocID="{253317F9-8AE0-4FCB-9360-96BECDCDDF9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024CF47A-C575-493B-BFE4-408602B6FF42}" type="pres">
      <dgm:prSet presAssocID="{27F3949B-1158-471E-A626-FB616F5BD1D2}" presName="Accent1" presStyleCnt="0"/>
      <dgm:spPr/>
    </dgm:pt>
    <dgm:pt modelId="{FF7AA0BA-BC76-4E78-BA22-21D71CC05C46}" type="pres">
      <dgm:prSet presAssocID="{27F3949B-1158-471E-A626-FB616F5BD1D2}" presName="Accent" presStyleLbl="node1" presStyleIdx="0" presStyleCnt="3" custLinFactNeighborX="6992" custLinFactNeighborY="-8281"/>
      <dgm:spPr>
        <a:gradFill rotWithShape="0">
          <a:gsLst>
            <a:gs pos="0">
              <a:schemeClr val="tx1">
                <a:lumMod val="75000"/>
              </a:schemeClr>
            </a:gs>
            <a:gs pos="25000">
              <a:schemeClr val="tx1"/>
            </a:gs>
            <a:gs pos="100000">
              <a:schemeClr val="bg2">
                <a:lumMod val="50000"/>
              </a:schemeClr>
            </a:gs>
          </a:gsLst>
          <a:lin ang="54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3C21244-60BB-4F29-AED5-8A5B90F856AF}" type="pres">
      <dgm:prSet presAssocID="{27F3949B-1158-471E-A626-FB616F5BD1D2}" presName="Parent1" presStyleLbl="revTx" presStyleIdx="0" presStyleCnt="3" custLinFactNeighborX="12553" custLinFactNeighborY="-305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1A8031A-1953-422B-ADC5-569835AC8DC5}" type="pres">
      <dgm:prSet presAssocID="{7981AA74-E600-4A22-9520-A932EDC1D42D}" presName="Accent2" presStyleCnt="0"/>
      <dgm:spPr/>
    </dgm:pt>
    <dgm:pt modelId="{BAEC34F0-A741-452A-92CE-91C78FD36B0D}" type="pres">
      <dgm:prSet presAssocID="{7981AA74-E600-4A22-9520-A932EDC1D42D}" presName="Accent" presStyleLbl="node1" presStyleIdx="1" presStyleCnt="3" custLinFactNeighborX="7157" custLinFactNeighborY="-7769"/>
      <dgm:spPr>
        <a:gradFill rotWithShape="0">
          <a:gsLst>
            <a:gs pos="62000">
              <a:srgbClr val="6C7A7A"/>
            </a:gs>
            <a:gs pos="100000">
              <a:srgbClr val="6C7A7A"/>
            </a:gs>
            <a:gs pos="0">
              <a:schemeClr val="tx1">
                <a:lumMod val="75000"/>
              </a:schemeClr>
            </a:gs>
          </a:gsLst>
          <a:lin ang="54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C412333-EFAA-48AD-AE79-A707CFF55482}" type="pres">
      <dgm:prSet presAssocID="{7981AA74-E600-4A22-9520-A932EDC1D42D}" presName="Parent2" presStyleLbl="revTx" presStyleIdx="1" presStyleCnt="3" custLinFactNeighborX="12649" custLinFactNeighborY="-299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9C58E4C-76E7-43C9-8982-1FAE343F3238}" type="pres">
      <dgm:prSet presAssocID="{2EC8E4CB-D4F3-4BA5-BB8D-0684C67F7453}" presName="Accent3" presStyleCnt="0"/>
      <dgm:spPr/>
    </dgm:pt>
    <dgm:pt modelId="{F35A5194-F077-4B5B-B88A-C4A702E74DEC}" type="pres">
      <dgm:prSet presAssocID="{2EC8E4CB-D4F3-4BA5-BB8D-0684C67F7453}" presName="Accent" presStyleLbl="node1" presStyleIdx="2" presStyleCnt="3" custLinFactNeighborX="9494" custLinFactNeighborY="-10021"/>
      <dgm:spPr>
        <a:gradFill rotWithShape="0">
          <a:gsLst>
            <a:gs pos="0">
              <a:srgbClr val="6C7A7A"/>
            </a:gs>
            <a:gs pos="100000">
              <a:schemeClr val="accent1">
                <a:lumMod val="50000"/>
              </a:schemeClr>
            </a:gs>
            <a:gs pos="7800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32F7C74-8385-44C4-A443-DD0A1FC21472}" type="pres">
      <dgm:prSet presAssocID="{2EC8E4CB-D4F3-4BA5-BB8D-0684C67F7453}" presName="Parent3" presStyleLbl="revTx" presStyleIdx="2" presStyleCnt="3" custLinFactNeighborX="12316" custLinFactNeighborY="-296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7F0C65FA-5F13-4B7C-8E11-019741C0376E}" type="presOf" srcId="{7981AA74-E600-4A22-9520-A932EDC1D42D}" destId="{1C412333-EFAA-48AD-AE79-A707CFF55482}" srcOrd="0" destOrd="0" presId="urn:microsoft.com/office/officeart/2009/layout/CircleArrowProcess"/>
    <dgm:cxn modelId="{25C9723A-A636-4682-8877-2FDFE7ED2C63}" type="presOf" srcId="{2EC8E4CB-D4F3-4BA5-BB8D-0684C67F7453}" destId="{332F7C74-8385-44C4-A443-DD0A1FC21472}" srcOrd="0" destOrd="0" presId="urn:microsoft.com/office/officeart/2009/layout/CircleArrowProcess"/>
    <dgm:cxn modelId="{55F2CF32-4B99-47E8-8FB3-95176037FF42}" type="presOf" srcId="{27F3949B-1158-471E-A626-FB616F5BD1D2}" destId="{43C21244-60BB-4F29-AED5-8A5B90F856AF}" srcOrd="0" destOrd="0" presId="urn:microsoft.com/office/officeart/2009/layout/CircleArrowProcess"/>
    <dgm:cxn modelId="{99F66D2E-4BC3-45CD-8DEB-9379D31F494C}" srcId="{253317F9-8AE0-4FCB-9360-96BECDCDDF94}" destId="{7981AA74-E600-4A22-9520-A932EDC1D42D}" srcOrd="1" destOrd="0" parTransId="{27B4E880-314A-404C-B6B9-99D036F08D02}" sibTransId="{5538F03F-B7F1-41B1-8336-0DF7A80991E4}"/>
    <dgm:cxn modelId="{CA72C94A-D384-410D-8358-96D3FE98B0D1}" srcId="{253317F9-8AE0-4FCB-9360-96BECDCDDF94}" destId="{27F3949B-1158-471E-A626-FB616F5BD1D2}" srcOrd="0" destOrd="0" parTransId="{EE80AA2B-E79D-4597-A4CA-BC1E3F2D1707}" sibTransId="{3318360A-BF32-45EA-B7DE-CA649498A2AD}"/>
    <dgm:cxn modelId="{6F5E8283-258A-4932-9263-8BB27428CD9D}" srcId="{253317F9-8AE0-4FCB-9360-96BECDCDDF94}" destId="{2EC8E4CB-D4F3-4BA5-BB8D-0684C67F7453}" srcOrd="2" destOrd="0" parTransId="{9AF01713-B3B0-446A-B39D-784D84B14E1C}" sibTransId="{A73B4F56-4EA9-4F3B-8194-6F992E5A2F14}"/>
    <dgm:cxn modelId="{01156BA1-227E-4C0E-A0F6-E80C907AB43C}" type="presOf" srcId="{253317F9-8AE0-4FCB-9360-96BECDCDDF94}" destId="{9CF89AA3-D413-4BF1-B29B-34278ED9AA6A}" srcOrd="0" destOrd="0" presId="urn:microsoft.com/office/officeart/2009/layout/CircleArrowProcess"/>
    <dgm:cxn modelId="{51EA999E-41BA-4CF5-9A8E-408852B8B07B}" type="presParOf" srcId="{9CF89AA3-D413-4BF1-B29B-34278ED9AA6A}" destId="{024CF47A-C575-493B-BFE4-408602B6FF42}" srcOrd="0" destOrd="0" presId="urn:microsoft.com/office/officeart/2009/layout/CircleArrowProcess"/>
    <dgm:cxn modelId="{14E11C6B-CA61-483D-86FE-639CD3BAC3CE}" type="presParOf" srcId="{024CF47A-C575-493B-BFE4-408602B6FF42}" destId="{FF7AA0BA-BC76-4E78-BA22-21D71CC05C46}" srcOrd="0" destOrd="0" presId="urn:microsoft.com/office/officeart/2009/layout/CircleArrowProcess"/>
    <dgm:cxn modelId="{959A6F71-794D-4FBC-B08F-4570CCD135B9}" type="presParOf" srcId="{9CF89AA3-D413-4BF1-B29B-34278ED9AA6A}" destId="{43C21244-60BB-4F29-AED5-8A5B90F856AF}" srcOrd="1" destOrd="0" presId="urn:microsoft.com/office/officeart/2009/layout/CircleArrowProcess"/>
    <dgm:cxn modelId="{F3DDBAF1-1EE3-4888-85A5-A0CA95B9F635}" type="presParOf" srcId="{9CF89AA3-D413-4BF1-B29B-34278ED9AA6A}" destId="{E1A8031A-1953-422B-ADC5-569835AC8DC5}" srcOrd="2" destOrd="0" presId="urn:microsoft.com/office/officeart/2009/layout/CircleArrowProcess"/>
    <dgm:cxn modelId="{6F04FBA1-192A-4567-BCEE-D7210D5BC766}" type="presParOf" srcId="{E1A8031A-1953-422B-ADC5-569835AC8DC5}" destId="{BAEC34F0-A741-452A-92CE-91C78FD36B0D}" srcOrd="0" destOrd="0" presId="urn:microsoft.com/office/officeart/2009/layout/CircleArrowProcess"/>
    <dgm:cxn modelId="{07EFA737-F38C-4A52-B7B3-99A75022F99F}" type="presParOf" srcId="{9CF89AA3-D413-4BF1-B29B-34278ED9AA6A}" destId="{1C412333-EFAA-48AD-AE79-A707CFF55482}" srcOrd="3" destOrd="0" presId="urn:microsoft.com/office/officeart/2009/layout/CircleArrowProcess"/>
    <dgm:cxn modelId="{5A1F8036-0491-478B-ABDB-9BCF8168FD1A}" type="presParOf" srcId="{9CF89AA3-D413-4BF1-B29B-34278ED9AA6A}" destId="{A9C58E4C-76E7-43C9-8982-1FAE343F3238}" srcOrd="4" destOrd="0" presId="urn:microsoft.com/office/officeart/2009/layout/CircleArrowProcess"/>
    <dgm:cxn modelId="{0FD75320-59C6-4367-BF90-7B3861A9D2C6}" type="presParOf" srcId="{A9C58E4C-76E7-43C9-8982-1FAE343F3238}" destId="{F35A5194-F077-4B5B-B88A-C4A702E74DEC}" srcOrd="0" destOrd="0" presId="urn:microsoft.com/office/officeart/2009/layout/CircleArrowProcess"/>
    <dgm:cxn modelId="{5D4C47DF-0DFC-4452-BC38-45DD34FDBBF7}" type="presParOf" srcId="{9CF89AA3-D413-4BF1-B29B-34278ED9AA6A}" destId="{332F7C74-8385-44C4-A443-DD0A1FC2147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4716E5-6F54-4D21-95C7-EA90C7503BE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B0F603A-319D-44B4-90F3-DD4DB75E8FA2}">
      <dgm:prSet phldrT="[Texte]" custT="1"/>
      <dgm:spPr/>
      <dgm:t>
        <a:bodyPr/>
        <a:lstStyle/>
        <a:p>
          <a:r>
            <a:rPr lang="fr-CA" sz="1200" dirty="0" smtClean="0"/>
            <a:t>Stabilité</a:t>
          </a:r>
          <a:endParaRPr lang="fr-CA" sz="1200" dirty="0"/>
        </a:p>
      </dgm:t>
    </dgm:pt>
    <dgm:pt modelId="{65159913-3521-4089-A921-88D878ABE135}" type="parTrans" cxnId="{C8A95BB7-4C6C-4DB1-8326-61701E7D38E4}">
      <dgm:prSet/>
      <dgm:spPr/>
      <dgm:t>
        <a:bodyPr/>
        <a:lstStyle/>
        <a:p>
          <a:endParaRPr lang="fr-CA"/>
        </a:p>
      </dgm:t>
    </dgm:pt>
    <dgm:pt modelId="{8620BEB5-4A16-4CC3-9DBE-A61D99D832AE}" type="sibTrans" cxnId="{C8A95BB7-4C6C-4DB1-8326-61701E7D38E4}">
      <dgm:prSet/>
      <dgm:spPr/>
      <dgm:t>
        <a:bodyPr/>
        <a:lstStyle/>
        <a:p>
          <a:endParaRPr lang="fr-CA"/>
        </a:p>
      </dgm:t>
    </dgm:pt>
    <dgm:pt modelId="{4B9BB434-400B-43A4-86D2-3E8FD42B37ED}">
      <dgm:prSet phldrT="[Texte]" custT="1"/>
      <dgm:spPr/>
      <dgm:t>
        <a:bodyPr/>
        <a:lstStyle/>
        <a:p>
          <a:r>
            <a:rPr lang="fr-CA" sz="1200" dirty="0" smtClean="0"/>
            <a:t>Changement</a:t>
          </a:r>
          <a:endParaRPr lang="fr-CA" sz="1200" dirty="0"/>
        </a:p>
      </dgm:t>
    </dgm:pt>
    <dgm:pt modelId="{1BFF6944-1E3F-42BD-A6CE-5E1F5DEFD1EA}" type="parTrans" cxnId="{465F5A56-0DED-4C3F-9878-C5D5EDD2E57D}">
      <dgm:prSet/>
      <dgm:spPr/>
      <dgm:t>
        <a:bodyPr/>
        <a:lstStyle/>
        <a:p>
          <a:endParaRPr lang="fr-CA"/>
        </a:p>
      </dgm:t>
    </dgm:pt>
    <dgm:pt modelId="{E2F3873A-B3E5-4B9D-95F1-B520EC1566F2}" type="sibTrans" cxnId="{465F5A56-0DED-4C3F-9878-C5D5EDD2E57D}">
      <dgm:prSet/>
      <dgm:spPr/>
      <dgm:t>
        <a:bodyPr/>
        <a:lstStyle/>
        <a:p>
          <a:endParaRPr lang="fr-CA"/>
        </a:p>
      </dgm:t>
    </dgm:pt>
    <dgm:pt modelId="{DDE521D4-17D8-45D3-B2F0-AC1E00F7AFB0}" type="pres">
      <dgm:prSet presAssocID="{834716E5-6F54-4D21-95C7-EA90C7503B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195AA8F-FA83-4179-911C-CB6B0845F652}" type="pres">
      <dgm:prSet presAssocID="{834716E5-6F54-4D21-95C7-EA90C7503BEA}" presName="ribbon" presStyleLbl="node1" presStyleIdx="0" presStyleCnt="1" custScaleX="121290" custScaleY="41935" custLinFactNeighborX="46735" custLinFactNeighborY="20968"/>
      <dgm:spPr>
        <a:gradFill rotWithShape="0">
          <a:gsLst>
            <a:gs pos="0">
              <a:schemeClr val="bg2">
                <a:lumMod val="25000"/>
              </a:schemeClr>
            </a:gs>
            <a:gs pos="39000">
              <a:srgbClr val="443D3D"/>
            </a:gs>
            <a:gs pos="40000">
              <a:schemeClr val="tx1"/>
            </a:gs>
            <a:gs pos="100000">
              <a:schemeClr val="accent1">
                <a:lumMod val="50000"/>
              </a:schemeClr>
            </a:gs>
          </a:gsLst>
          <a:lin ang="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CA"/>
        </a:p>
      </dgm:t>
    </dgm:pt>
    <dgm:pt modelId="{347F0C98-C583-4893-9BE1-8DFA322FD2B2}" type="pres">
      <dgm:prSet presAssocID="{834716E5-6F54-4D21-95C7-EA90C7503BEA}" presName="leftArrowText" presStyleLbl="node1" presStyleIdx="0" presStyleCnt="1" custScaleX="259726" custLinFactX="19922" custLinFactNeighborX="100000" custLinFactNeighborY="5316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BE7A31F-41D9-49CA-9A31-CF76C0886285}" type="pres">
      <dgm:prSet presAssocID="{834716E5-6F54-4D21-95C7-EA90C7503BEA}" presName="rightArrowText" presStyleLbl="node1" presStyleIdx="0" presStyleCnt="1" custScaleX="192638" custLinFactX="33457" custLinFactNeighborX="100000" custLinFactNeighborY="35714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8A95BB7-4C6C-4DB1-8326-61701E7D38E4}" srcId="{834716E5-6F54-4D21-95C7-EA90C7503BEA}" destId="{3B0F603A-319D-44B4-90F3-DD4DB75E8FA2}" srcOrd="0" destOrd="0" parTransId="{65159913-3521-4089-A921-88D878ABE135}" sibTransId="{8620BEB5-4A16-4CC3-9DBE-A61D99D832AE}"/>
    <dgm:cxn modelId="{ABB1624F-2C89-4FE8-B2B5-6CC6C28C196D}" type="presOf" srcId="{4B9BB434-400B-43A4-86D2-3E8FD42B37ED}" destId="{3BE7A31F-41D9-49CA-9A31-CF76C0886285}" srcOrd="0" destOrd="0" presId="urn:microsoft.com/office/officeart/2005/8/layout/arrow6"/>
    <dgm:cxn modelId="{EC2209FB-5CF8-49C8-87C0-16ED2C7E4FB7}" type="presOf" srcId="{3B0F603A-319D-44B4-90F3-DD4DB75E8FA2}" destId="{347F0C98-C583-4893-9BE1-8DFA322FD2B2}" srcOrd="0" destOrd="0" presId="urn:microsoft.com/office/officeart/2005/8/layout/arrow6"/>
    <dgm:cxn modelId="{7FE5434B-3854-4EAD-A3C4-52D5A3379B2D}" type="presOf" srcId="{834716E5-6F54-4D21-95C7-EA90C7503BEA}" destId="{DDE521D4-17D8-45D3-B2F0-AC1E00F7AFB0}" srcOrd="0" destOrd="0" presId="urn:microsoft.com/office/officeart/2005/8/layout/arrow6"/>
    <dgm:cxn modelId="{465F5A56-0DED-4C3F-9878-C5D5EDD2E57D}" srcId="{834716E5-6F54-4D21-95C7-EA90C7503BEA}" destId="{4B9BB434-400B-43A4-86D2-3E8FD42B37ED}" srcOrd="1" destOrd="0" parTransId="{1BFF6944-1E3F-42BD-A6CE-5E1F5DEFD1EA}" sibTransId="{E2F3873A-B3E5-4B9D-95F1-B520EC1566F2}"/>
    <dgm:cxn modelId="{2814A632-92AE-4A71-A7E1-AAE4277EB150}" type="presParOf" srcId="{DDE521D4-17D8-45D3-B2F0-AC1E00F7AFB0}" destId="{3195AA8F-FA83-4179-911C-CB6B0845F652}" srcOrd="0" destOrd="0" presId="urn:microsoft.com/office/officeart/2005/8/layout/arrow6"/>
    <dgm:cxn modelId="{A1A0366B-155D-48AA-922F-586AB5701A9F}" type="presParOf" srcId="{DDE521D4-17D8-45D3-B2F0-AC1E00F7AFB0}" destId="{347F0C98-C583-4893-9BE1-8DFA322FD2B2}" srcOrd="1" destOrd="0" presId="urn:microsoft.com/office/officeart/2005/8/layout/arrow6"/>
    <dgm:cxn modelId="{A859FFC3-1310-4269-B3D2-A5DEE9DB1E77}" type="presParOf" srcId="{DDE521D4-17D8-45D3-B2F0-AC1E00F7AFB0}" destId="{3BE7A31F-41D9-49CA-9A31-CF76C088628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4716E5-6F54-4D21-95C7-EA90C7503BE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B0F603A-319D-44B4-90F3-DD4DB75E8FA2}">
      <dgm:prSet phldrT="[Texte]" custT="1"/>
      <dgm:spPr/>
      <dgm:t>
        <a:bodyPr/>
        <a:lstStyle/>
        <a:p>
          <a:r>
            <a:rPr lang="fr-CA" sz="1200" dirty="0" smtClean="0"/>
            <a:t>Stabilité</a:t>
          </a:r>
          <a:endParaRPr lang="fr-CA" sz="1200" dirty="0"/>
        </a:p>
      </dgm:t>
    </dgm:pt>
    <dgm:pt modelId="{65159913-3521-4089-A921-88D878ABE135}" type="parTrans" cxnId="{C8A95BB7-4C6C-4DB1-8326-61701E7D38E4}">
      <dgm:prSet/>
      <dgm:spPr/>
      <dgm:t>
        <a:bodyPr/>
        <a:lstStyle/>
        <a:p>
          <a:endParaRPr lang="fr-CA"/>
        </a:p>
      </dgm:t>
    </dgm:pt>
    <dgm:pt modelId="{8620BEB5-4A16-4CC3-9DBE-A61D99D832AE}" type="sibTrans" cxnId="{C8A95BB7-4C6C-4DB1-8326-61701E7D38E4}">
      <dgm:prSet/>
      <dgm:spPr/>
      <dgm:t>
        <a:bodyPr/>
        <a:lstStyle/>
        <a:p>
          <a:endParaRPr lang="fr-CA"/>
        </a:p>
      </dgm:t>
    </dgm:pt>
    <dgm:pt modelId="{4B9BB434-400B-43A4-86D2-3E8FD42B37ED}">
      <dgm:prSet phldrT="[Texte]" custT="1"/>
      <dgm:spPr/>
      <dgm:t>
        <a:bodyPr/>
        <a:lstStyle/>
        <a:p>
          <a:r>
            <a:rPr lang="fr-CA" sz="1200" dirty="0" smtClean="0"/>
            <a:t>Changement</a:t>
          </a:r>
          <a:endParaRPr lang="fr-CA" sz="1200" dirty="0"/>
        </a:p>
      </dgm:t>
    </dgm:pt>
    <dgm:pt modelId="{1BFF6944-1E3F-42BD-A6CE-5E1F5DEFD1EA}" type="parTrans" cxnId="{465F5A56-0DED-4C3F-9878-C5D5EDD2E57D}">
      <dgm:prSet/>
      <dgm:spPr/>
      <dgm:t>
        <a:bodyPr/>
        <a:lstStyle/>
        <a:p>
          <a:endParaRPr lang="fr-CA"/>
        </a:p>
      </dgm:t>
    </dgm:pt>
    <dgm:pt modelId="{E2F3873A-B3E5-4B9D-95F1-B520EC1566F2}" type="sibTrans" cxnId="{465F5A56-0DED-4C3F-9878-C5D5EDD2E57D}">
      <dgm:prSet/>
      <dgm:spPr/>
      <dgm:t>
        <a:bodyPr/>
        <a:lstStyle/>
        <a:p>
          <a:endParaRPr lang="fr-CA"/>
        </a:p>
      </dgm:t>
    </dgm:pt>
    <dgm:pt modelId="{DDE521D4-17D8-45D3-B2F0-AC1E00F7AFB0}" type="pres">
      <dgm:prSet presAssocID="{834716E5-6F54-4D21-95C7-EA90C7503B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195AA8F-FA83-4179-911C-CB6B0845F652}" type="pres">
      <dgm:prSet presAssocID="{834716E5-6F54-4D21-95C7-EA90C7503BEA}" presName="ribbon" presStyleLbl="node1" presStyleIdx="0" presStyleCnt="1" custScaleX="121290" custScaleY="41935" custLinFactNeighborX="46735" custLinFactNeighborY="20968"/>
      <dgm:spPr>
        <a:gradFill rotWithShape="0">
          <a:gsLst>
            <a:gs pos="0">
              <a:schemeClr val="bg2">
                <a:lumMod val="25000"/>
              </a:schemeClr>
            </a:gs>
            <a:gs pos="39000">
              <a:srgbClr val="443D3D"/>
            </a:gs>
            <a:gs pos="40000">
              <a:schemeClr val="tx1"/>
            </a:gs>
            <a:gs pos="100000">
              <a:schemeClr val="accent1">
                <a:lumMod val="50000"/>
              </a:schemeClr>
            </a:gs>
          </a:gsLst>
          <a:lin ang="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CA"/>
        </a:p>
      </dgm:t>
    </dgm:pt>
    <dgm:pt modelId="{347F0C98-C583-4893-9BE1-8DFA322FD2B2}" type="pres">
      <dgm:prSet presAssocID="{834716E5-6F54-4D21-95C7-EA90C7503BEA}" presName="leftArrowText" presStyleLbl="node1" presStyleIdx="0" presStyleCnt="1" custScaleX="259726" custLinFactX="19922" custLinFactNeighborX="100000" custLinFactNeighborY="5316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BE7A31F-41D9-49CA-9A31-CF76C0886285}" type="pres">
      <dgm:prSet presAssocID="{834716E5-6F54-4D21-95C7-EA90C7503BEA}" presName="rightArrowText" presStyleLbl="node1" presStyleIdx="0" presStyleCnt="1" custScaleX="192638" custLinFactX="33457" custLinFactNeighborX="100000" custLinFactNeighborY="35714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8A95BB7-4C6C-4DB1-8326-61701E7D38E4}" srcId="{834716E5-6F54-4D21-95C7-EA90C7503BEA}" destId="{3B0F603A-319D-44B4-90F3-DD4DB75E8FA2}" srcOrd="0" destOrd="0" parTransId="{65159913-3521-4089-A921-88D878ABE135}" sibTransId="{8620BEB5-4A16-4CC3-9DBE-A61D99D832AE}"/>
    <dgm:cxn modelId="{D507A815-71D1-4DF2-BA95-32F2D11BA0E4}" type="presOf" srcId="{3B0F603A-319D-44B4-90F3-DD4DB75E8FA2}" destId="{347F0C98-C583-4893-9BE1-8DFA322FD2B2}" srcOrd="0" destOrd="0" presId="urn:microsoft.com/office/officeart/2005/8/layout/arrow6"/>
    <dgm:cxn modelId="{B3F16900-03A3-4187-88FA-FD7DD3434351}" type="presOf" srcId="{834716E5-6F54-4D21-95C7-EA90C7503BEA}" destId="{DDE521D4-17D8-45D3-B2F0-AC1E00F7AFB0}" srcOrd="0" destOrd="0" presId="urn:microsoft.com/office/officeart/2005/8/layout/arrow6"/>
    <dgm:cxn modelId="{E07C766D-E4F6-4E93-9C05-A1B201B1F84D}" type="presOf" srcId="{4B9BB434-400B-43A4-86D2-3E8FD42B37ED}" destId="{3BE7A31F-41D9-49CA-9A31-CF76C0886285}" srcOrd="0" destOrd="0" presId="urn:microsoft.com/office/officeart/2005/8/layout/arrow6"/>
    <dgm:cxn modelId="{465F5A56-0DED-4C3F-9878-C5D5EDD2E57D}" srcId="{834716E5-6F54-4D21-95C7-EA90C7503BEA}" destId="{4B9BB434-400B-43A4-86D2-3E8FD42B37ED}" srcOrd="1" destOrd="0" parTransId="{1BFF6944-1E3F-42BD-A6CE-5E1F5DEFD1EA}" sibTransId="{E2F3873A-B3E5-4B9D-95F1-B520EC1566F2}"/>
    <dgm:cxn modelId="{CB00EBD4-8B9A-4687-8E4A-10EF960E3F70}" type="presParOf" srcId="{DDE521D4-17D8-45D3-B2F0-AC1E00F7AFB0}" destId="{3195AA8F-FA83-4179-911C-CB6B0845F652}" srcOrd="0" destOrd="0" presId="urn:microsoft.com/office/officeart/2005/8/layout/arrow6"/>
    <dgm:cxn modelId="{22F4FC3B-9A08-4782-ADBA-A7E31FAE825C}" type="presParOf" srcId="{DDE521D4-17D8-45D3-B2F0-AC1E00F7AFB0}" destId="{347F0C98-C583-4893-9BE1-8DFA322FD2B2}" srcOrd="1" destOrd="0" presId="urn:microsoft.com/office/officeart/2005/8/layout/arrow6"/>
    <dgm:cxn modelId="{3397CD8C-9DBA-4E03-AA9D-969E1FF95C12}" type="presParOf" srcId="{DDE521D4-17D8-45D3-B2F0-AC1E00F7AFB0}" destId="{3BE7A31F-41D9-49CA-9A31-CF76C088628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4716E5-6F54-4D21-95C7-EA90C7503BEA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3B0F603A-319D-44B4-90F3-DD4DB75E8FA2}">
      <dgm:prSet phldrT="[Texte]" custT="1"/>
      <dgm:spPr/>
      <dgm:t>
        <a:bodyPr/>
        <a:lstStyle/>
        <a:p>
          <a:r>
            <a:rPr lang="fr-CA" sz="1200" dirty="0" smtClean="0"/>
            <a:t>Stabilité</a:t>
          </a:r>
          <a:endParaRPr lang="fr-CA" sz="1200" dirty="0"/>
        </a:p>
      </dgm:t>
    </dgm:pt>
    <dgm:pt modelId="{65159913-3521-4089-A921-88D878ABE135}" type="parTrans" cxnId="{C8A95BB7-4C6C-4DB1-8326-61701E7D38E4}">
      <dgm:prSet/>
      <dgm:spPr/>
      <dgm:t>
        <a:bodyPr/>
        <a:lstStyle/>
        <a:p>
          <a:endParaRPr lang="fr-CA"/>
        </a:p>
      </dgm:t>
    </dgm:pt>
    <dgm:pt modelId="{8620BEB5-4A16-4CC3-9DBE-A61D99D832AE}" type="sibTrans" cxnId="{C8A95BB7-4C6C-4DB1-8326-61701E7D38E4}">
      <dgm:prSet/>
      <dgm:spPr/>
      <dgm:t>
        <a:bodyPr/>
        <a:lstStyle/>
        <a:p>
          <a:endParaRPr lang="fr-CA"/>
        </a:p>
      </dgm:t>
    </dgm:pt>
    <dgm:pt modelId="{4B9BB434-400B-43A4-86D2-3E8FD42B37ED}">
      <dgm:prSet phldrT="[Texte]" custT="1"/>
      <dgm:spPr/>
      <dgm:t>
        <a:bodyPr/>
        <a:lstStyle/>
        <a:p>
          <a:r>
            <a:rPr lang="fr-CA" sz="1200" dirty="0" smtClean="0"/>
            <a:t>Changement</a:t>
          </a:r>
          <a:endParaRPr lang="fr-CA" sz="1200" dirty="0"/>
        </a:p>
      </dgm:t>
    </dgm:pt>
    <dgm:pt modelId="{1BFF6944-1E3F-42BD-A6CE-5E1F5DEFD1EA}" type="parTrans" cxnId="{465F5A56-0DED-4C3F-9878-C5D5EDD2E57D}">
      <dgm:prSet/>
      <dgm:spPr/>
      <dgm:t>
        <a:bodyPr/>
        <a:lstStyle/>
        <a:p>
          <a:endParaRPr lang="fr-CA"/>
        </a:p>
      </dgm:t>
    </dgm:pt>
    <dgm:pt modelId="{E2F3873A-B3E5-4B9D-95F1-B520EC1566F2}" type="sibTrans" cxnId="{465F5A56-0DED-4C3F-9878-C5D5EDD2E57D}">
      <dgm:prSet/>
      <dgm:spPr/>
      <dgm:t>
        <a:bodyPr/>
        <a:lstStyle/>
        <a:p>
          <a:endParaRPr lang="fr-CA"/>
        </a:p>
      </dgm:t>
    </dgm:pt>
    <dgm:pt modelId="{DDE521D4-17D8-45D3-B2F0-AC1E00F7AFB0}" type="pres">
      <dgm:prSet presAssocID="{834716E5-6F54-4D21-95C7-EA90C7503B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195AA8F-FA83-4179-911C-CB6B0845F652}" type="pres">
      <dgm:prSet presAssocID="{834716E5-6F54-4D21-95C7-EA90C7503BEA}" presName="ribbon" presStyleLbl="node1" presStyleIdx="0" presStyleCnt="1" custScaleX="121290" custScaleY="41935" custLinFactNeighborX="46735" custLinFactNeighborY="20968"/>
      <dgm:spPr>
        <a:gradFill rotWithShape="0">
          <a:gsLst>
            <a:gs pos="0">
              <a:schemeClr val="bg2">
                <a:lumMod val="25000"/>
              </a:schemeClr>
            </a:gs>
            <a:gs pos="39000">
              <a:srgbClr val="443D3D"/>
            </a:gs>
            <a:gs pos="40000">
              <a:schemeClr val="tx1"/>
            </a:gs>
            <a:gs pos="100000">
              <a:schemeClr val="accent1">
                <a:lumMod val="50000"/>
              </a:schemeClr>
            </a:gs>
          </a:gsLst>
          <a:lin ang="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CA"/>
        </a:p>
      </dgm:t>
    </dgm:pt>
    <dgm:pt modelId="{347F0C98-C583-4893-9BE1-8DFA322FD2B2}" type="pres">
      <dgm:prSet presAssocID="{834716E5-6F54-4D21-95C7-EA90C7503BEA}" presName="leftArrowText" presStyleLbl="node1" presStyleIdx="0" presStyleCnt="1" custScaleX="259726" custLinFactX="19922" custLinFactNeighborX="100000" custLinFactNeighborY="53160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BE7A31F-41D9-49CA-9A31-CF76C0886285}" type="pres">
      <dgm:prSet presAssocID="{834716E5-6F54-4D21-95C7-EA90C7503BEA}" presName="rightArrowText" presStyleLbl="node1" presStyleIdx="0" presStyleCnt="1" custScaleX="192638" custLinFactX="33457" custLinFactNeighborX="100000" custLinFactNeighborY="35714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8A95BB7-4C6C-4DB1-8326-61701E7D38E4}" srcId="{834716E5-6F54-4D21-95C7-EA90C7503BEA}" destId="{3B0F603A-319D-44B4-90F3-DD4DB75E8FA2}" srcOrd="0" destOrd="0" parTransId="{65159913-3521-4089-A921-88D878ABE135}" sibTransId="{8620BEB5-4A16-4CC3-9DBE-A61D99D832AE}"/>
    <dgm:cxn modelId="{10029CC4-1B6B-4DD6-9EC3-D529C1A312EF}" type="presOf" srcId="{834716E5-6F54-4D21-95C7-EA90C7503BEA}" destId="{DDE521D4-17D8-45D3-B2F0-AC1E00F7AFB0}" srcOrd="0" destOrd="0" presId="urn:microsoft.com/office/officeart/2005/8/layout/arrow6"/>
    <dgm:cxn modelId="{E0F3460E-5BE5-4AF0-A4FF-51E95D199D7D}" type="presOf" srcId="{4B9BB434-400B-43A4-86D2-3E8FD42B37ED}" destId="{3BE7A31F-41D9-49CA-9A31-CF76C0886285}" srcOrd="0" destOrd="0" presId="urn:microsoft.com/office/officeart/2005/8/layout/arrow6"/>
    <dgm:cxn modelId="{40053E51-555B-4E0C-A07D-09AEA1C5736C}" type="presOf" srcId="{3B0F603A-319D-44B4-90F3-DD4DB75E8FA2}" destId="{347F0C98-C583-4893-9BE1-8DFA322FD2B2}" srcOrd="0" destOrd="0" presId="urn:microsoft.com/office/officeart/2005/8/layout/arrow6"/>
    <dgm:cxn modelId="{465F5A56-0DED-4C3F-9878-C5D5EDD2E57D}" srcId="{834716E5-6F54-4D21-95C7-EA90C7503BEA}" destId="{4B9BB434-400B-43A4-86D2-3E8FD42B37ED}" srcOrd="1" destOrd="0" parTransId="{1BFF6944-1E3F-42BD-A6CE-5E1F5DEFD1EA}" sibTransId="{E2F3873A-B3E5-4B9D-95F1-B520EC1566F2}"/>
    <dgm:cxn modelId="{98EB3F99-1C77-490A-8684-806CF6A0641F}" type="presParOf" srcId="{DDE521D4-17D8-45D3-B2F0-AC1E00F7AFB0}" destId="{3195AA8F-FA83-4179-911C-CB6B0845F652}" srcOrd="0" destOrd="0" presId="urn:microsoft.com/office/officeart/2005/8/layout/arrow6"/>
    <dgm:cxn modelId="{A961FCBC-DF85-4D21-BA50-966ECC6B8B00}" type="presParOf" srcId="{DDE521D4-17D8-45D3-B2F0-AC1E00F7AFB0}" destId="{347F0C98-C583-4893-9BE1-8DFA322FD2B2}" srcOrd="1" destOrd="0" presId="urn:microsoft.com/office/officeart/2005/8/layout/arrow6"/>
    <dgm:cxn modelId="{BAB1ED0B-098D-48B8-993A-D78CE1F8E3E3}" type="presParOf" srcId="{DDE521D4-17D8-45D3-B2F0-AC1E00F7AFB0}" destId="{3BE7A31F-41D9-49CA-9A31-CF76C088628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AA8F-FA83-4179-911C-CB6B0845F652}">
      <dsp:nvSpPr>
        <dsp:cNvPr id="0" name=""/>
        <dsp:cNvSpPr/>
      </dsp:nvSpPr>
      <dsp:spPr>
        <a:xfrm>
          <a:off x="1847611" y="637653"/>
          <a:ext cx="8496888" cy="1512147"/>
        </a:xfrm>
        <a:prstGeom prst="leftRightRibbon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39000">
              <a:srgbClr val="443D3D"/>
            </a:gs>
            <a:gs pos="40000">
              <a:schemeClr val="tx1"/>
            </a:gs>
            <a:gs pos="100000">
              <a:schemeClr val="accent1">
                <a:lumMod val="50000"/>
              </a:schemeClr>
            </a:gs>
          </a:gsLst>
          <a:lin ang="0" scaled="0"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F0C98-C583-4893-9BE1-8DFA322FD2B2}">
      <dsp:nvSpPr>
        <dsp:cNvPr id="0" name=""/>
        <dsp:cNvSpPr/>
      </dsp:nvSpPr>
      <dsp:spPr>
        <a:xfrm>
          <a:off x="2783623" y="767961"/>
          <a:ext cx="1841605" cy="109380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Similitude</a:t>
          </a:r>
          <a:endParaRPr lang="fr-CA" sz="1800" kern="1200" dirty="0"/>
        </a:p>
      </dsp:txBody>
      <dsp:txXfrm>
        <a:off x="2783623" y="767961"/>
        <a:ext cx="1841605" cy="1093802"/>
      </dsp:txXfrm>
    </dsp:sp>
    <dsp:sp modelId="{3BE7A31F-41D9-49CA-9A31-CF76C0886285}">
      <dsp:nvSpPr>
        <dsp:cNvPr id="0" name=""/>
        <dsp:cNvSpPr/>
      </dsp:nvSpPr>
      <dsp:spPr>
        <a:xfrm>
          <a:off x="7231929" y="983988"/>
          <a:ext cx="2176442" cy="109380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Différence</a:t>
          </a:r>
          <a:endParaRPr lang="fr-CA" sz="1800" kern="1200" dirty="0"/>
        </a:p>
      </dsp:txBody>
      <dsp:txXfrm>
        <a:off x="7231929" y="983988"/>
        <a:ext cx="2176442" cy="1093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AA0BA-BC76-4E78-BA22-21D71CC05C46}">
      <dsp:nvSpPr>
        <dsp:cNvPr id="0" name=""/>
        <dsp:cNvSpPr/>
      </dsp:nvSpPr>
      <dsp:spPr>
        <a:xfrm>
          <a:off x="2488737" y="-216013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tx1">
                <a:lumMod val="75000"/>
              </a:schemeClr>
            </a:gs>
            <a:gs pos="25000">
              <a:schemeClr val="tx1"/>
            </a:gs>
            <a:gs pos="100000">
              <a:schemeClr val="bg2">
                <a:lumMod val="50000"/>
              </a:schemeClr>
            </a:gs>
          </a:gsLst>
          <a:lin ang="5400000" scaled="1"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21244-60BB-4F29-AED5-8A5B90F856AF}">
      <dsp:nvSpPr>
        <dsp:cNvPr id="0" name=""/>
        <dsp:cNvSpPr/>
      </dsp:nvSpPr>
      <dsp:spPr>
        <a:xfrm>
          <a:off x="3064792" y="720081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Introjection</a:t>
          </a:r>
          <a:endParaRPr lang="fr-CA" sz="2000" kern="1200" dirty="0"/>
        </a:p>
      </dsp:txBody>
      <dsp:txXfrm>
        <a:off x="3064792" y="720081"/>
        <a:ext cx="1449298" cy="724475"/>
      </dsp:txXfrm>
    </dsp:sp>
    <dsp:sp modelId="{BAEC34F0-A741-452A-92CE-91C78FD36B0D}">
      <dsp:nvSpPr>
        <dsp:cNvPr id="0" name=""/>
        <dsp:cNvSpPr/>
      </dsp:nvSpPr>
      <dsp:spPr>
        <a:xfrm>
          <a:off x="1768636" y="1296145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62000">
              <a:srgbClr val="6C7A7A"/>
            </a:gs>
            <a:gs pos="100000">
              <a:srgbClr val="6C7A7A"/>
            </a:gs>
            <a:gs pos="0">
              <a:schemeClr val="tx1">
                <a:lumMod val="75000"/>
              </a:schemeClr>
            </a:gs>
          </a:gsLst>
          <a:lin ang="5400000" scaled="1"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12333-EFAA-48AD-AE79-A707CFF55482}">
      <dsp:nvSpPr>
        <dsp:cNvPr id="0" name=""/>
        <dsp:cNvSpPr/>
      </dsp:nvSpPr>
      <dsp:spPr>
        <a:xfrm>
          <a:off x="2344718" y="2232249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Identification</a:t>
          </a:r>
          <a:endParaRPr lang="fr-CA" sz="2000" kern="1200" dirty="0"/>
        </a:p>
      </dsp:txBody>
      <dsp:txXfrm>
        <a:off x="2344718" y="2232249"/>
        <a:ext cx="1449298" cy="724475"/>
      </dsp:txXfrm>
    </dsp:sp>
    <dsp:sp modelId="{F35A5194-F077-4B5B-B88A-C4A702E74DEC}">
      <dsp:nvSpPr>
        <dsp:cNvPr id="0" name=""/>
        <dsp:cNvSpPr/>
      </dsp:nvSpPr>
      <dsp:spPr>
        <a:xfrm>
          <a:off x="2704749" y="2952323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rgbClr val="6C7A7A"/>
            </a:gs>
            <a:gs pos="100000">
              <a:schemeClr val="accent1">
                <a:lumMod val="50000"/>
              </a:schemeClr>
            </a:gs>
            <a:gs pos="7800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F7C74-8385-44C4-A443-DD0A1FC21472}">
      <dsp:nvSpPr>
        <dsp:cNvPr id="0" name=""/>
        <dsp:cNvSpPr/>
      </dsp:nvSpPr>
      <dsp:spPr>
        <a:xfrm>
          <a:off x="3064786" y="374441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Identité</a:t>
          </a:r>
          <a:endParaRPr lang="fr-CA" sz="2000" kern="1200" dirty="0"/>
        </a:p>
      </dsp:txBody>
      <dsp:txXfrm>
        <a:off x="3064786" y="3744418"/>
        <a:ext cx="1449298" cy="724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AA8F-FA83-4179-911C-CB6B0845F652}">
      <dsp:nvSpPr>
        <dsp:cNvPr id="0" name=""/>
        <dsp:cNvSpPr/>
      </dsp:nvSpPr>
      <dsp:spPr>
        <a:xfrm>
          <a:off x="2711624" y="558068"/>
          <a:ext cx="3384370" cy="468047"/>
        </a:xfrm>
        <a:prstGeom prst="leftRightRibbon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39000">
              <a:srgbClr val="443D3D"/>
            </a:gs>
            <a:gs pos="40000">
              <a:schemeClr val="tx1"/>
            </a:gs>
            <a:gs pos="100000">
              <a:schemeClr val="accent1">
                <a:lumMod val="50000"/>
              </a:schemeClr>
            </a:gs>
          </a:gsLst>
          <a:lin ang="0" scaled="0"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F0C98-C583-4893-9BE1-8DFA322FD2B2}">
      <dsp:nvSpPr>
        <dsp:cNvPr id="0" name=""/>
        <dsp:cNvSpPr/>
      </dsp:nvSpPr>
      <dsp:spPr>
        <a:xfrm>
          <a:off x="2408303" y="486054"/>
          <a:ext cx="2391565" cy="54690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Stabilité</a:t>
          </a:r>
          <a:endParaRPr lang="fr-CA" sz="1200" kern="1200" dirty="0"/>
        </a:p>
      </dsp:txBody>
      <dsp:txXfrm>
        <a:off x="2408303" y="486054"/>
        <a:ext cx="2391565" cy="546901"/>
      </dsp:txXfrm>
    </dsp:sp>
    <dsp:sp modelId="{3BE7A31F-41D9-49CA-9A31-CF76C0886285}">
      <dsp:nvSpPr>
        <dsp:cNvPr id="0" name=""/>
        <dsp:cNvSpPr/>
      </dsp:nvSpPr>
      <dsp:spPr>
        <a:xfrm>
          <a:off x="3999671" y="569222"/>
          <a:ext cx="2096328" cy="54690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Changement</a:t>
          </a:r>
          <a:endParaRPr lang="fr-CA" sz="1200" kern="1200" dirty="0"/>
        </a:p>
      </dsp:txBody>
      <dsp:txXfrm>
        <a:off x="3999671" y="569222"/>
        <a:ext cx="2096328" cy="546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AA8F-FA83-4179-911C-CB6B0845F652}">
      <dsp:nvSpPr>
        <dsp:cNvPr id="0" name=""/>
        <dsp:cNvSpPr/>
      </dsp:nvSpPr>
      <dsp:spPr>
        <a:xfrm>
          <a:off x="2711624" y="558068"/>
          <a:ext cx="3384370" cy="468047"/>
        </a:xfrm>
        <a:prstGeom prst="leftRightRibbon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39000">
              <a:srgbClr val="443D3D"/>
            </a:gs>
            <a:gs pos="40000">
              <a:schemeClr val="tx1"/>
            </a:gs>
            <a:gs pos="100000">
              <a:schemeClr val="accent1">
                <a:lumMod val="50000"/>
              </a:schemeClr>
            </a:gs>
          </a:gsLst>
          <a:lin ang="0" scaled="0"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F0C98-C583-4893-9BE1-8DFA322FD2B2}">
      <dsp:nvSpPr>
        <dsp:cNvPr id="0" name=""/>
        <dsp:cNvSpPr/>
      </dsp:nvSpPr>
      <dsp:spPr>
        <a:xfrm>
          <a:off x="2408303" y="486054"/>
          <a:ext cx="2391565" cy="54690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Stabilité</a:t>
          </a:r>
          <a:endParaRPr lang="fr-CA" sz="1200" kern="1200" dirty="0"/>
        </a:p>
      </dsp:txBody>
      <dsp:txXfrm>
        <a:off x="2408303" y="486054"/>
        <a:ext cx="2391565" cy="546901"/>
      </dsp:txXfrm>
    </dsp:sp>
    <dsp:sp modelId="{3BE7A31F-41D9-49CA-9A31-CF76C0886285}">
      <dsp:nvSpPr>
        <dsp:cNvPr id="0" name=""/>
        <dsp:cNvSpPr/>
      </dsp:nvSpPr>
      <dsp:spPr>
        <a:xfrm>
          <a:off x="3999671" y="569222"/>
          <a:ext cx="2096328" cy="54690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Changement</a:t>
          </a:r>
          <a:endParaRPr lang="fr-CA" sz="1200" kern="1200" dirty="0"/>
        </a:p>
      </dsp:txBody>
      <dsp:txXfrm>
        <a:off x="3999671" y="569222"/>
        <a:ext cx="2096328" cy="546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AA8F-FA83-4179-911C-CB6B0845F652}">
      <dsp:nvSpPr>
        <dsp:cNvPr id="0" name=""/>
        <dsp:cNvSpPr/>
      </dsp:nvSpPr>
      <dsp:spPr>
        <a:xfrm>
          <a:off x="2711624" y="558068"/>
          <a:ext cx="3384370" cy="468047"/>
        </a:xfrm>
        <a:prstGeom prst="leftRightRibbon">
          <a:avLst/>
        </a:prstGeom>
        <a:gradFill rotWithShape="0">
          <a:gsLst>
            <a:gs pos="0">
              <a:schemeClr val="bg2">
                <a:lumMod val="25000"/>
              </a:schemeClr>
            </a:gs>
            <a:gs pos="39000">
              <a:srgbClr val="443D3D"/>
            </a:gs>
            <a:gs pos="40000">
              <a:schemeClr val="tx1"/>
            </a:gs>
            <a:gs pos="100000">
              <a:schemeClr val="accent1">
                <a:lumMod val="50000"/>
              </a:schemeClr>
            </a:gs>
          </a:gsLst>
          <a:lin ang="0" scaled="0"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F0C98-C583-4893-9BE1-8DFA322FD2B2}">
      <dsp:nvSpPr>
        <dsp:cNvPr id="0" name=""/>
        <dsp:cNvSpPr/>
      </dsp:nvSpPr>
      <dsp:spPr>
        <a:xfrm>
          <a:off x="2408303" y="486054"/>
          <a:ext cx="2391565" cy="54690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Stabilité</a:t>
          </a:r>
          <a:endParaRPr lang="fr-CA" sz="1200" kern="1200" dirty="0"/>
        </a:p>
      </dsp:txBody>
      <dsp:txXfrm>
        <a:off x="2408303" y="486054"/>
        <a:ext cx="2391565" cy="546901"/>
      </dsp:txXfrm>
    </dsp:sp>
    <dsp:sp modelId="{3BE7A31F-41D9-49CA-9A31-CF76C0886285}">
      <dsp:nvSpPr>
        <dsp:cNvPr id="0" name=""/>
        <dsp:cNvSpPr/>
      </dsp:nvSpPr>
      <dsp:spPr>
        <a:xfrm>
          <a:off x="3999671" y="569222"/>
          <a:ext cx="2096328" cy="54690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/>
            <a:t>Changement</a:t>
          </a:r>
          <a:endParaRPr lang="fr-CA" sz="1200" kern="1200" dirty="0"/>
        </a:p>
      </dsp:txBody>
      <dsp:txXfrm>
        <a:off x="3999671" y="569222"/>
        <a:ext cx="2096328" cy="546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10/12/2018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100" dirty="0"/>
          </a:p>
          <a:p>
            <a:endParaRPr lang="fr-CA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59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6848" y="4473893"/>
            <a:ext cx="6264696" cy="4494787"/>
          </a:xfrm>
        </p:spPr>
        <p:txBody>
          <a:bodyPr/>
          <a:lstStyle/>
          <a:p>
            <a:endParaRPr lang="fr-CA" sz="1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247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6848" y="4473893"/>
            <a:ext cx="6264696" cy="4494787"/>
          </a:xfrm>
        </p:spPr>
        <p:txBody>
          <a:bodyPr/>
          <a:lstStyle/>
          <a:p>
            <a:pPr algn="just"/>
            <a:endParaRPr lang="fr-CA" sz="1000" dirty="0" smtClean="0"/>
          </a:p>
          <a:p>
            <a:pPr algn="just"/>
            <a:endParaRPr lang="fr-CA" sz="1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24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36848" y="4473893"/>
            <a:ext cx="6264696" cy="4494787"/>
          </a:xfrm>
        </p:spPr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247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4822507"/>
          </a:xfrm>
        </p:spPr>
        <p:txBody>
          <a:bodyPr/>
          <a:lstStyle/>
          <a:p>
            <a:pPr rt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7FB667E1-E601-4AAF-B95C-B25720D70A60}" type="slidenum">
              <a:rPr lang="en-US">
                <a:latin typeface="Corbel"/>
              </a:rPr>
              <a:pPr defTabSz="931774"/>
              <a:t>2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4422779"/>
          </a:xfrm>
        </p:spPr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110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69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3846715"/>
          </a:xfrm>
        </p:spPr>
        <p:txBody>
          <a:bodyPr/>
          <a:lstStyle/>
          <a:p>
            <a:pPr rt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7FB667E1-E601-4AAF-B95C-B25720D70A60}" type="slidenum">
              <a:rPr lang="en-US">
                <a:latin typeface="Corbel"/>
              </a:rPr>
              <a:pPr defTabSz="931774"/>
              <a:t>3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4638803"/>
          </a:xfrm>
        </p:spPr>
        <p:txBody>
          <a:bodyPr/>
          <a:lstStyle/>
          <a:p>
            <a:pPr defTabSz="931774"/>
            <a:endParaRPr lang="en-US" dirty="0">
              <a:solidFill>
                <a:srgbClr val="363D3D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/>
            <a:fld id="{7FB667E1-E601-4AAF-B95C-B25720D70A60}" type="slidenum">
              <a:rPr lang="en-US">
                <a:latin typeface="Corbel"/>
              </a:rPr>
              <a:pPr defTabSz="931774"/>
              <a:t>4</a:t>
            </a:fld>
            <a:endParaRPr lang="en-US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96888" y="4360168"/>
            <a:ext cx="5608320" cy="482453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77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1040" y="4473893"/>
            <a:ext cx="5608320" cy="478281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61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638804"/>
          </a:xfrm>
        </p:spPr>
        <p:txBody>
          <a:bodyPr/>
          <a:lstStyle/>
          <a:p>
            <a:endParaRPr lang="fr-CA" sz="11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28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74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7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95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68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alternativ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3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91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alternativ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02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alternativ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66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alternativ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8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10/12/2018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40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59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alternativ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52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10/12/2018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92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alternativ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3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1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15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10/12/2018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8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alternativ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04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263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263050"/>
                </a:solidFill>
              </a:rPr>
              <a:pPr/>
              <a:t>10/12/2018</a:t>
            </a:fld>
            <a:endParaRPr>
              <a:solidFill>
                <a:srgbClr val="263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263050"/>
                </a:solidFill>
              </a:rPr>
              <a:pPr/>
              <a:t>‹N°›</a:t>
            </a:fld>
            <a:endParaRPr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1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7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8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E5E8E8"/>
                </a:solidFill>
              </a:rPr>
              <a:pPr/>
              <a:t>10/12/2018</a:t>
            </a:fld>
            <a:endParaRPr>
              <a:solidFill>
                <a:srgbClr val="E5E8E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>
              <a:solidFill>
                <a:srgbClr val="E5E8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E5E8E8"/>
                </a:solidFill>
              </a:rPr>
              <a:pPr/>
              <a:t>‹N°›</a:t>
            </a:fld>
            <a:endParaRPr>
              <a:solidFill>
                <a:srgbClr val="E5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18" y="1205880"/>
            <a:ext cx="12129754" cy="1143000"/>
          </a:xfrm>
        </p:spPr>
        <p:txBody>
          <a:bodyPr>
            <a:noAutofit/>
          </a:bodyPr>
          <a:lstStyle/>
          <a:p>
            <a:r>
              <a:rPr lang="fr-FR" sz="8800" noProof="1" smtClean="0">
                <a:solidFill>
                  <a:srgbClr val="263050"/>
                </a:solidFill>
                <a:latin typeface="Calibri" panose="020F0502020204030204" pitchFamily="34" charset="0"/>
              </a:rPr>
              <a:t>Mieux se connaître</a:t>
            </a:r>
            <a:endParaRPr lang="fr-FR" sz="8800" noProof="1">
              <a:solidFill>
                <a:srgbClr val="26305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ous-titre 3"/>
          <p:cNvSpPr txBox="1">
            <a:spLocks/>
          </p:cNvSpPr>
          <p:nvPr/>
        </p:nvSpPr>
        <p:spPr>
          <a:xfrm>
            <a:off x="-1" y="2348880"/>
            <a:ext cx="1214467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noProof="1" smtClean="0">
                <a:solidFill>
                  <a:srgbClr val="263050"/>
                </a:solidFill>
              </a:rPr>
              <a:t>Un atout précieux pour s’orienter dans la vie</a:t>
            </a:r>
            <a:endParaRPr lang="fr-FR" sz="2800" noProof="1">
              <a:solidFill>
                <a:srgbClr val="263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736" y="4797152"/>
            <a:ext cx="12204735" cy="2072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63352" y="5229200"/>
            <a:ext cx="9144002" cy="1094017"/>
          </a:xfrm>
        </p:spPr>
        <p:txBody>
          <a:bodyPr>
            <a:normAutofit fontScale="92500" lnSpcReduction="10000"/>
          </a:bodyPr>
          <a:lstStyle/>
          <a:p>
            <a:pPr lvl="0" algn="l">
              <a:lnSpc>
                <a:spcPct val="110000"/>
              </a:lnSpc>
              <a:defRPr/>
            </a:pPr>
            <a:r>
              <a:rPr lang="fr-FR" sz="1900" b="1" noProof="1" smtClean="0">
                <a:solidFill>
                  <a:srgbClr val="263050"/>
                </a:solidFill>
                <a:latin typeface="Calibri" panose="020F0502020204030204" pitchFamily="34" charset="0"/>
              </a:rPr>
              <a:t>Hugues Villeneuve </a:t>
            </a:r>
            <a:r>
              <a:rPr lang="fr-FR" sz="1900" noProof="1" smtClean="0">
                <a:solidFill>
                  <a:srgbClr val="263050"/>
                </a:solidFill>
                <a:latin typeface="Calibri" panose="020F0502020204030204" pitchFamily="34" charset="0"/>
              </a:rPr>
              <a:t>|</a:t>
            </a:r>
            <a:r>
              <a:rPr lang="fr-FR" sz="1900" b="1" noProof="1" smtClean="0">
                <a:solidFill>
                  <a:srgbClr val="263050"/>
                </a:solidFill>
                <a:latin typeface="Calibri" panose="020F0502020204030204" pitchFamily="34" charset="0"/>
              </a:rPr>
              <a:t> Yves Villeneuve, </a:t>
            </a:r>
            <a:r>
              <a:rPr lang="fr-FR" sz="1900" noProof="1" smtClean="0">
                <a:solidFill>
                  <a:srgbClr val="263050"/>
                </a:solidFill>
                <a:latin typeface="Calibri" panose="020F0502020204030204" pitchFamily="34" charset="0"/>
              </a:rPr>
              <a:t>conseillers d’orientation</a:t>
            </a:r>
            <a:endParaRPr lang="fr-FR" sz="1900" noProof="1">
              <a:solidFill>
                <a:srgbClr val="263050"/>
              </a:solidFill>
              <a:latin typeface="Calibri" panose="020F0502020204030204" pitchFamily="34" charset="0"/>
            </a:endParaRPr>
          </a:p>
          <a:p>
            <a:pPr lvl="0" algn="l">
              <a:lnSpc>
                <a:spcPct val="110000"/>
              </a:lnSpc>
              <a:defRPr/>
            </a:pPr>
            <a:r>
              <a:rPr lang="fr-FR" sz="1900" noProof="1" smtClean="0">
                <a:solidFill>
                  <a:srgbClr val="263050"/>
                </a:solidFill>
                <a:latin typeface="Calibri" panose="020F0502020204030204" pitchFamily="34" charset="0"/>
              </a:rPr>
              <a:t>Centre </a:t>
            </a:r>
            <a:r>
              <a:rPr lang="fr-FR" sz="1900" noProof="1">
                <a:solidFill>
                  <a:srgbClr val="263050"/>
                </a:solidFill>
                <a:latin typeface="Calibri" panose="020F0502020204030204" pitchFamily="34" charset="0"/>
              </a:rPr>
              <a:t>d’aide aux étudiants, Université Laval</a:t>
            </a:r>
          </a:p>
          <a:p>
            <a:pPr lvl="0" algn="l">
              <a:lnSpc>
                <a:spcPct val="110000"/>
              </a:lnSpc>
              <a:defRPr/>
            </a:pPr>
            <a:r>
              <a:rPr lang="fr-FR" sz="1300" noProof="1">
                <a:solidFill>
                  <a:srgbClr val="263050"/>
                </a:solidFill>
                <a:latin typeface="Calibri" panose="020F0502020204030204" pitchFamily="34" charset="0"/>
              </a:rPr>
              <a:t>Pavillon Maurice-Pollack, local 2121</a:t>
            </a:r>
          </a:p>
          <a:p>
            <a:pPr lvl="0" algn="l">
              <a:lnSpc>
                <a:spcPct val="110000"/>
              </a:lnSpc>
              <a:defRPr/>
            </a:pPr>
            <a:r>
              <a:rPr lang="fr-FR" sz="1300" noProof="1">
                <a:solidFill>
                  <a:srgbClr val="263050"/>
                </a:solidFill>
                <a:latin typeface="Calibri" panose="020F0502020204030204" pitchFamily="34" charset="0"/>
              </a:rPr>
              <a:t>418 656-7987 </a:t>
            </a:r>
            <a:r>
              <a:rPr lang="fr-FR" sz="1300" noProof="1" smtClean="0">
                <a:solidFill>
                  <a:srgbClr val="263050"/>
                </a:solidFill>
                <a:latin typeface="Calibri" panose="020F0502020204030204" pitchFamily="34" charset="0"/>
              </a:rPr>
              <a:t>| </a:t>
            </a:r>
            <a:r>
              <a:rPr lang="fr-FR" sz="1300" b="1" noProof="1">
                <a:solidFill>
                  <a:srgbClr val="263050"/>
                </a:solidFill>
                <a:latin typeface="Calibri" panose="020F0502020204030204" pitchFamily="34" charset="0"/>
              </a:rPr>
              <a:t>www.aide.ulaval.ca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21296"/>
            <a:ext cx="11665297" cy="633670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92619" y="764704"/>
            <a:ext cx="9509125" cy="1233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noProof="1" smtClean="0"/>
              <a:t>Quelques guides à interroger</a:t>
            </a:r>
          </a:p>
          <a:p>
            <a:endParaRPr lang="fr-FR" b="1" noProof="1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060412625"/>
              </p:ext>
            </p:extLst>
          </p:nvPr>
        </p:nvGraphicFramePr>
        <p:xfrm>
          <a:off x="1607840" y="4815153"/>
          <a:ext cx="6096000" cy="111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orme 8"/>
          <p:cNvSpPr/>
          <p:nvPr/>
        </p:nvSpPr>
        <p:spPr>
          <a:xfrm>
            <a:off x="4295800" y="4905169"/>
            <a:ext cx="3384370" cy="468047"/>
          </a:xfrm>
          <a:prstGeom prst="leftRightRibbon">
            <a:avLst/>
          </a:prstGeom>
          <a:gradFill rotWithShape="0">
            <a:gsLst>
              <a:gs pos="0">
                <a:schemeClr val="bg2">
                  <a:lumMod val="25000"/>
                </a:schemeClr>
              </a:gs>
              <a:gs pos="39000">
                <a:srgbClr val="443D3D"/>
              </a:gs>
              <a:gs pos="40000">
                <a:schemeClr val="tx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ZoneTexte 1"/>
          <p:cNvSpPr txBox="1"/>
          <p:nvPr/>
        </p:nvSpPr>
        <p:spPr>
          <a:xfrm>
            <a:off x="4871864" y="495220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>
                <a:solidFill>
                  <a:schemeClr val="bg1"/>
                </a:solidFill>
              </a:rPr>
              <a:t>Similitude</a:t>
            </a:r>
            <a:endParaRPr lang="fr-CA" sz="12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40016" y="5013176"/>
            <a:ext cx="93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>
                <a:solidFill>
                  <a:schemeClr val="bg1"/>
                </a:solidFill>
              </a:rPr>
              <a:t>Différence</a:t>
            </a:r>
            <a:endParaRPr lang="fr-CA" sz="12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15480" y="1998192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 smtClean="0"/>
              <a:t>Valeurs :</a:t>
            </a:r>
            <a:r>
              <a:rPr lang="fr-CA" sz="20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>
                    <a:lumMod val="50000"/>
                  </a:schemeClr>
                </a:solidFill>
              </a:rPr>
              <a:t>C’est ce que j’estime important dans la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>
                    <a:lumMod val="50000"/>
                  </a:schemeClr>
                </a:solidFill>
              </a:rPr>
              <a:t>Ce sont les règles que je me donne qui sont essentielles pour moi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>
                    <a:lumMod val="50000"/>
                  </a:schemeClr>
                </a:solidFill>
              </a:rPr>
              <a:t>Ce sont les grands principes de ma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tx2">
                    <a:lumMod val="50000"/>
                  </a:schemeClr>
                </a:solidFill>
              </a:rPr>
              <a:t>Nos valeurs </a:t>
            </a:r>
            <a:r>
              <a:rPr lang="fr-CA" sz="2000" dirty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fr-CA" sz="2000" dirty="0" smtClean="0">
                <a:solidFill>
                  <a:schemeClr val="tx2">
                    <a:lumMod val="50000"/>
                  </a:schemeClr>
                </a:solidFill>
              </a:rPr>
              <a:t>uident nos choix, notre conduite. </a:t>
            </a:r>
          </a:p>
          <a:p>
            <a:endParaRPr lang="fr-CA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CA" sz="2000" dirty="0" smtClean="0">
                <a:solidFill>
                  <a:schemeClr val="tx2">
                    <a:lumMod val="50000"/>
                  </a:schemeClr>
                </a:solidFill>
              </a:rPr>
              <a:t>La concordance entre ses valeurs et son travail représente le principal indicateur de satisfaction en emploi.</a:t>
            </a:r>
          </a:p>
        </p:txBody>
      </p:sp>
    </p:spTree>
    <p:extLst>
      <p:ext uri="{BB962C8B-B14F-4D97-AF65-F5344CB8AC3E}">
        <p14:creationId xmlns:p14="http://schemas.microsoft.com/office/powerpoint/2010/main" val="29238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60648"/>
            <a:ext cx="12192000" cy="633670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59326" y="719661"/>
            <a:ext cx="27347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L’activité physique</a:t>
            </a:r>
            <a:endParaRPr lang="fr-FR" sz="1400" i="1" noProof="1" smtClean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L’affiliation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L’altruisme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L’ambition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L’amitié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L’amour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L’argent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L’autonomie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bien-être des autres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bien-être personnel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bonheur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communication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compassion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compétence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compétition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conformisme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confort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connaissance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contribution sociale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coopération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courage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créativité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défi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démocratie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dépassement de soi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développement de la personne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876068" y="719659"/>
            <a:ext cx="27347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dévouement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discipline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diversité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dynamisme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L’efficacité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L’égalité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L’entraide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L’environnement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L’équilibre de vie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L’équité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L’esthétisme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L’estime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L’évolution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L’excellence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famille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fidélité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générosité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L’harmonie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L’honnêteté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L’humour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L’imagination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L’indépendance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L’individualisme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L’influence</a:t>
            </a:r>
          </a:p>
          <a:p>
            <a:endParaRPr lang="fr-CA" sz="1400" i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608168" y="719659"/>
            <a:ext cx="27347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L’initiative 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L’innovation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L’instruction 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justice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liberté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loyauté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L’ouverture d’esprit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partage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performance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plaisir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pouvoir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précision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prestige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productivité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professionnalisme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qualité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rigueur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réalisation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reconnaissance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régularité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Les relations interpersonnelles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respect de soi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respect des autres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responsabilité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480376" y="719661"/>
            <a:ext cx="2412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Les résultats tangibles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réussite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risque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santé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sécurité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simplicité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solidarité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spiritualité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stabilité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stimulation intellectuelle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succès 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tolérance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tranquillité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travail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Le travail d’équipe</a:t>
            </a: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La vérité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2606" y="1268760"/>
            <a:ext cx="3386719" cy="4035629"/>
          </a:xfrm>
          <a:prstGeom prst="rect">
            <a:avLst/>
          </a:prstGeom>
          <a:noFill/>
        </p:spPr>
        <p:txBody>
          <a:bodyPr wrap="square" lIns="180000" tIns="432000" rIns="360000" bIns="288000" rtlCol="0">
            <a:spAutoFit/>
          </a:bodyPr>
          <a:lstStyle/>
          <a:p>
            <a:r>
              <a:rPr lang="fr-CA" sz="3600" b="1" dirty="0" smtClean="0">
                <a:solidFill>
                  <a:srgbClr val="263050"/>
                </a:solidFill>
              </a:rPr>
              <a:t>Réfléchir à mes valeurs…</a:t>
            </a:r>
          </a:p>
          <a:p>
            <a:endParaRPr lang="fr-CA" sz="2000" dirty="0" smtClean="0">
              <a:solidFill>
                <a:srgbClr val="F1B305"/>
              </a:solidFill>
            </a:endParaRPr>
          </a:p>
          <a:p>
            <a:pPr>
              <a:spcAft>
                <a:spcPts val="1200"/>
              </a:spcAft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Quelques pistes de réflexion :</a:t>
            </a:r>
          </a:p>
          <a:p>
            <a:pPr marL="324000" indent="-144000">
              <a:spcAft>
                <a:spcPts val="600"/>
              </a:spcAft>
              <a:buFont typeface="Wingdings" pitchFamily="2" charset="2"/>
              <a:buChar char="§"/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Sur quoi repose mon comportement?</a:t>
            </a:r>
          </a:p>
          <a:p>
            <a:pPr marL="324000" indent="-144000">
              <a:spcAft>
                <a:spcPts val="600"/>
              </a:spcAft>
              <a:buFont typeface="Wingdings" pitchFamily="2" charset="2"/>
              <a:buChar char="§"/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Qu’est-ce qui est vraiment important, qui compte le plus pour moi dans la vie?</a:t>
            </a:r>
          </a:p>
        </p:txBody>
      </p:sp>
    </p:spTree>
    <p:extLst>
      <p:ext uri="{BB962C8B-B14F-4D97-AF65-F5344CB8AC3E}">
        <p14:creationId xmlns:p14="http://schemas.microsoft.com/office/powerpoint/2010/main" val="3739286382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35360" y="332656"/>
            <a:ext cx="3816424" cy="60486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284077" y="349472"/>
            <a:ext cx="3528392" cy="1495352"/>
          </a:xfrm>
          <a:prstGeom prst="roundRect">
            <a:avLst/>
          </a:prstGeom>
          <a:solidFill>
            <a:schemeClr val="accent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259796" y="4226892"/>
            <a:ext cx="3528392" cy="215443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7968208" y="332656"/>
            <a:ext cx="3888432" cy="42484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5400" y="574223"/>
            <a:ext cx="3096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400" b="1" dirty="0" smtClean="0">
              <a:solidFill>
                <a:prstClr val="white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ma famille pense de moi :</a:t>
            </a:r>
            <a:endParaRPr lang="fr-CA" sz="1600" dirty="0" smtClean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mes amis pensent de moi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je pense de moi :</a:t>
            </a:r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256240" y="810572"/>
            <a:ext cx="3384376" cy="36625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E5E8E8"/>
                </a:solidFill>
              </a:rPr>
              <a:t>Quand j’étais enfant, je voulais être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Mes rêves ou projets d’adolescent(e) 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Aujourd’hui, j’admire ou je m’identifie à…</a:t>
            </a: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600" dirty="0">
              <a:solidFill>
                <a:srgbClr val="40404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511824" y="543150"/>
            <a:ext cx="313234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FF0000"/>
                </a:solidFill>
              </a:rPr>
              <a:t>Mes principales valeurs</a:t>
            </a:r>
          </a:p>
          <a:p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Qu’est-ce qui est important pour </a:t>
            </a:r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moi? </a:t>
            </a:r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Faire ressortir </a:t>
            </a:r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vos rêves d’adolescence, </a:t>
            </a:r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les projets </a:t>
            </a:r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envisagés</a:t>
            </a:r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, les personnes </a:t>
            </a:r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que vous admirez </a:t>
            </a:r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et auxquelles </a:t>
            </a:r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vous vous identifiez. </a:t>
            </a:r>
            <a:endParaRPr lang="fr-CA" sz="1300" b="1" dirty="0">
              <a:solidFill>
                <a:srgbClr val="263050">
                  <a:lumMod val="50000"/>
                </a:srgb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475820" y="4332292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bg2"/>
                </a:solidFill>
              </a:rPr>
              <a:t>Mes principaux intérêts</a:t>
            </a:r>
          </a:p>
          <a:p>
            <a:endParaRPr lang="fr-CA" sz="1400" b="1" dirty="0">
              <a:solidFill>
                <a:schemeClr val="bg2"/>
              </a:solidFill>
            </a:endParaRPr>
          </a:p>
          <a:p>
            <a:endParaRPr lang="fr-CA" sz="1400" b="1" dirty="0" smtClean="0">
              <a:solidFill>
                <a:schemeClr val="bg2"/>
              </a:solidFill>
            </a:endParaRPr>
          </a:p>
          <a:p>
            <a:r>
              <a:rPr lang="fr-CA" sz="1400" b="1" dirty="0" smtClean="0">
                <a:solidFill>
                  <a:schemeClr val="bg2"/>
                </a:solidFill>
              </a:rPr>
              <a:t>Mes aptitudes</a:t>
            </a:r>
          </a:p>
          <a:p>
            <a:endParaRPr lang="fr-CA" sz="1400" dirty="0" smtClean="0">
              <a:solidFill>
                <a:prstClr val="white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284077" y="1844824"/>
            <a:ext cx="3528392" cy="2382068"/>
          </a:xfrm>
          <a:prstGeom prst="ellipse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588006" y="2232737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FF0000"/>
                </a:solidFill>
              </a:rPr>
              <a:t>   </a:t>
            </a:r>
            <a:r>
              <a:rPr lang="fr-CA" sz="1400" b="1" dirty="0" smtClean="0">
                <a:solidFill>
                  <a:srgbClr val="E5E8E8"/>
                </a:solidFill>
              </a:rPr>
              <a:t>Animal ou objet qui me représente</a:t>
            </a: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pPr algn="ctr"/>
            <a:r>
              <a:rPr lang="fr-CA" sz="1400" b="1" dirty="0" smtClean="0">
                <a:solidFill>
                  <a:srgbClr val="E5E8E8"/>
                </a:solidFill>
              </a:rPr>
              <a:t>Mes rêves et aspirations</a:t>
            </a:r>
          </a:p>
          <a:p>
            <a:endParaRPr lang="fr-CA" sz="1400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85192" y="4653136"/>
            <a:ext cx="3888432" cy="1728192"/>
          </a:xfrm>
          <a:prstGeom prst="round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28248" y="492142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E5E8E8"/>
                </a:solidFill>
              </a:rPr>
              <a:t>Mes fils conducteurs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1823" y="2124145"/>
            <a:ext cx="330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1200" b="1" dirty="0">
              <a:solidFill>
                <a:srgbClr val="FF0000"/>
              </a:solidFill>
            </a:endParaRPr>
          </a:p>
          <a:p>
            <a:endParaRPr lang="fr-CA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21296"/>
            <a:ext cx="11665297" cy="63367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92619" y="764704"/>
            <a:ext cx="9509125" cy="1233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noProof="1" smtClean="0">
                <a:solidFill>
                  <a:srgbClr val="263050">
                    <a:lumMod val="75000"/>
                  </a:srgbClr>
                </a:solidFill>
              </a:rPr>
              <a:t>Quelques guides à interroger</a:t>
            </a:r>
          </a:p>
          <a:p>
            <a:endParaRPr lang="fr-FR" b="1" noProof="1">
              <a:solidFill>
                <a:srgbClr val="263050">
                  <a:lumMod val="75000"/>
                </a:srgb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804012208"/>
              </p:ext>
            </p:extLst>
          </p:nvPr>
        </p:nvGraphicFramePr>
        <p:xfrm>
          <a:off x="1607840" y="4815153"/>
          <a:ext cx="6096000" cy="111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orme 8"/>
          <p:cNvSpPr/>
          <p:nvPr/>
        </p:nvSpPr>
        <p:spPr>
          <a:xfrm>
            <a:off x="4295800" y="4905169"/>
            <a:ext cx="3384370" cy="468047"/>
          </a:xfrm>
          <a:prstGeom prst="leftRightRibbon">
            <a:avLst/>
          </a:prstGeom>
          <a:gradFill rotWithShape="0">
            <a:gsLst>
              <a:gs pos="0">
                <a:schemeClr val="bg2">
                  <a:lumMod val="25000"/>
                </a:schemeClr>
              </a:gs>
              <a:gs pos="39000">
                <a:srgbClr val="443D3D"/>
              </a:gs>
              <a:gs pos="40000">
                <a:schemeClr val="tx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ZoneTexte 1"/>
          <p:cNvSpPr txBox="1"/>
          <p:nvPr/>
        </p:nvSpPr>
        <p:spPr>
          <a:xfrm>
            <a:off x="4871864" y="495220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>
                <a:solidFill>
                  <a:prstClr val="white"/>
                </a:solidFill>
              </a:rPr>
              <a:t>Similitude</a:t>
            </a:r>
            <a:endParaRPr lang="fr-CA" sz="1200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40016" y="5013176"/>
            <a:ext cx="93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>
                <a:solidFill>
                  <a:prstClr val="white"/>
                </a:solidFill>
              </a:rPr>
              <a:t>Différence</a:t>
            </a:r>
            <a:endParaRPr lang="fr-CA" sz="12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15480" y="1998192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 smtClean="0">
                <a:solidFill>
                  <a:srgbClr val="404040"/>
                </a:solidFill>
              </a:rPr>
              <a:t>Intérêts :</a:t>
            </a:r>
            <a:r>
              <a:rPr lang="fr-CA" sz="2000" dirty="0" smtClean="0">
                <a:solidFill>
                  <a:srgbClr val="404040"/>
                </a:solidFill>
              </a:rPr>
              <a:t>  </a:t>
            </a:r>
          </a:p>
          <a:p>
            <a:endParaRPr lang="fr-CA" sz="2000" dirty="0" smtClean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263050">
                    <a:lumMod val="50000"/>
                  </a:srgbClr>
                </a:solidFill>
              </a:rPr>
              <a:t>Attrait, préférence spécifique envers quelque chose ou quelqu’un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263050">
                    <a:lumMod val="50000"/>
                  </a:srgbClr>
                </a:solidFill>
              </a:rPr>
              <a:t>C’est ce qui me plaît, ce qui m’attire, ce que j’aime, ce que j’ai le goût de faire et qui me captive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263050">
                    <a:lumMod val="50000"/>
                  </a:srgbClr>
                </a:solidFill>
              </a:rPr>
              <a:t>Force qui me pousse à m’engager fréquemment dans une activité et à en retirer des </a:t>
            </a:r>
            <a:r>
              <a:rPr lang="fr-CA" sz="2000" dirty="0">
                <a:solidFill>
                  <a:srgbClr val="263050">
                    <a:lumMod val="50000"/>
                  </a:srgbClr>
                </a:solidFill>
              </a:rPr>
              <a:t>satisfactions </a:t>
            </a:r>
            <a:r>
              <a:rPr lang="fr-CA" sz="2000" dirty="0" smtClean="0">
                <a:solidFill>
                  <a:srgbClr val="263050">
                    <a:lumMod val="50000"/>
                  </a:srgbClr>
                </a:solidFill>
              </a:rPr>
              <a:t>(</a:t>
            </a:r>
            <a:r>
              <a:rPr lang="fr-CA" sz="2000" dirty="0" err="1" smtClean="0">
                <a:solidFill>
                  <a:srgbClr val="263050">
                    <a:lumMod val="50000"/>
                  </a:srgbClr>
                </a:solidFill>
              </a:rPr>
              <a:t>Falardeau</a:t>
            </a:r>
            <a:r>
              <a:rPr lang="fr-CA" sz="2000" dirty="0" smtClean="0">
                <a:solidFill>
                  <a:srgbClr val="263050">
                    <a:lumMod val="50000"/>
                  </a:srgbClr>
                </a:solidFill>
              </a:rPr>
              <a:t>, 2007)</a:t>
            </a:r>
            <a:endParaRPr lang="fr-CA" sz="2000" dirty="0">
              <a:solidFill>
                <a:srgbClr val="26305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8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16821"/>
            <a:ext cx="12192000" cy="633670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59326" y="719661"/>
            <a:ext cx="27347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Administration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Agriculture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Aider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,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conseiller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Alimentation, nourriture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Animation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de groupe </a:t>
            </a:r>
            <a:endParaRPr lang="fr-CA" sz="1600" i="1" dirty="0" smtClean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Animaux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Arts 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Aventures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Bâtiment 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Cinéma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Concevoir, créer 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Construire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Convaincre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,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négocier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Culture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et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coutumes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Dessin 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et design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Diriger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,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décider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Droit et justice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Économie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Enseigner,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éduquer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Environnement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Esthétisme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Expression et communication écrites </a:t>
            </a:r>
          </a:p>
          <a:p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494060" y="688042"/>
            <a:ext cx="273473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Expression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et communication orales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Fabriquer, construire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Faire de la recherche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Faire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du classement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Faire un travail de précision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Géographie 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Gérer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une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entreprise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Histoire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Informatique et nouvelles technologies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Informer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, communiquer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Langues et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littérature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Manipuler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des appareils, des outils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Mathématiques 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Mécanique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Musique 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Milieu hospitalier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Nature, plein-air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Organiser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, gérer, diriger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Philosophie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Photographie  </a:t>
            </a:r>
          </a:p>
          <a:p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400" i="1" dirty="0" smtClean="0">
                <a:solidFill>
                  <a:srgbClr val="404040">
                    <a:lumMod val="50000"/>
                  </a:srgbClr>
                </a:solidFill>
              </a:rPr>
              <a:t> </a:t>
            </a:r>
            <a:endParaRPr lang="fr-CA" sz="1400" i="1" dirty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048328" y="719661"/>
            <a:ext cx="2014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400" i="1" dirty="0" smtClean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9478251" y="688042"/>
            <a:ext cx="24127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Politique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Psychologie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Relations de travail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Relations humaines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Résoudre des problèmes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Sciences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(chimie, physique, biologie, etc.)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Sciences de la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santé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Soigner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Sport, éducation physique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Théâtre 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Travail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de bureau 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Travail de précision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Travail en laboratoire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Travail en plein air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Travail en usine 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Travail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manuel,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Bricoler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Travailler à l'étranger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Travailler auprès d'enfants ou d'adolescents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Travailler auprès des personnes âgées</a:t>
            </a:r>
          </a:p>
          <a:p>
            <a:endParaRPr lang="fr-CA" sz="1400" i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i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i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i="1" dirty="0" smtClean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2606" y="1268760"/>
            <a:ext cx="3386719" cy="4589627"/>
          </a:xfrm>
          <a:prstGeom prst="rect">
            <a:avLst/>
          </a:prstGeom>
          <a:noFill/>
        </p:spPr>
        <p:txBody>
          <a:bodyPr wrap="square" lIns="180000" tIns="432000" rIns="360000" bIns="288000" rtlCol="0">
            <a:spAutoFit/>
          </a:bodyPr>
          <a:lstStyle/>
          <a:p>
            <a:r>
              <a:rPr lang="fr-CA" sz="3600" b="1" dirty="0" smtClean="0">
                <a:solidFill>
                  <a:srgbClr val="263050"/>
                </a:solidFill>
              </a:rPr>
              <a:t>Réfléchir à mes intérêts..</a:t>
            </a:r>
          </a:p>
          <a:p>
            <a:endParaRPr lang="fr-CA" sz="2000" dirty="0" smtClean="0">
              <a:solidFill>
                <a:srgbClr val="F1B305"/>
              </a:solidFill>
            </a:endParaRPr>
          </a:p>
          <a:p>
            <a:pPr>
              <a:spcAft>
                <a:spcPts val="1200"/>
              </a:spcAft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Quelques pistes de réflexion :</a:t>
            </a:r>
          </a:p>
          <a:p>
            <a:pPr marL="324000" indent="-144000">
              <a:spcAft>
                <a:spcPts val="600"/>
              </a:spcAft>
              <a:buFont typeface="Wingdings" pitchFamily="2" charset="2"/>
              <a:buChar char="§"/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Réfléchissez à ce </a:t>
            </a:r>
            <a:r>
              <a:rPr lang="fr-CA" dirty="0">
                <a:solidFill>
                  <a:srgbClr val="404040">
                    <a:lumMod val="50000"/>
                  </a:srgbClr>
                </a:solidFill>
              </a:rPr>
              <a:t>qui vous pousse vers quelque chose, </a:t>
            </a: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vos goûts marqués </a:t>
            </a:r>
            <a:r>
              <a:rPr lang="fr-CA" dirty="0">
                <a:solidFill>
                  <a:srgbClr val="404040">
                    <a:lumMod val="50000"/>
                  </a:srgbClr>
                </a:solidFill>
              </a:rPr>
              <a:t>pour un </a:t>
            </a: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genre d'activité.</a:t>
            </a:r>
          </a:p>
          <a:p>
            <a:pPr marL="324000" indent="-144000">
              <a:spcAft>
                <a:spcPts val="600"/>
              </a:spcAft>
              <a:buFont typeface="Wingdings" pitchFamily="2" charset="2"/>
              <a:buChar char="§"/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 Qu’est-ce </a:t>
            </a:r>
            <a:r>
              <a:rPr lang="fr-CA" dirty="0">
                <a:solidFill>
                  <a:srgbClr val="404040">
                    <a:lumMod val="50000"/>
                  </a:srgbClr>
                </a:solidFill>
              </a:rPr>
              <a:t>qui vous plaît, </a:t>
            </a: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 vous </a:t>
            </a:r>
            <a:r>
              <a:rPr lang="fr-CA" dirty="0">
                <a:solidFill>
                  <a:srgbClr val="404040">
                    <a:lumMod val="50000"/>
                  </a:srgbClr>
                </a:solidFill>
              </a:rPr>
              <a:t>attire, </a:t>
            </a: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ce que vous préférez ? </a:t>
            </a:r>
            <a:endParaRPr lang="fr-CA" sz="1200" dirty="0" smtClean="0">
              <a:solidFill>
                <a:srgbClr val="40404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42140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35360" y="332656"/>
            <a:ext cx="3816424" cy="60486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284077" y="349472"/>
            <a:ext cx="3528392" cy="1495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259796" y="4226892"/>
            <a:ext cx="3528392" cy="2154436"/>
          </a:xfrm>
          <a:prstGeom prst="roundRect">
            <a:avLst/>
          </a:prstGeom>
          <a:solidFill>
            <a:schemeClr val="accent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7968208" y="332656"/>
            <a:ext cx="3888432" cy="42484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5400" y="574223"/>
            <a:ext cx="3096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400" b="1" dirty="0" smtClean="0">
              <a:solidFill>
                <a:prstClr val="white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ma famille pense de moi :</a:t>
            </a:r>
            <a:endParaRPr lang="fr-CA" sz="1600" dirty="0" smtClean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mes amis pensent de moi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je pense de moi :</a:t>
            </a:r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256240" y="810572"/>
            <a:ext cx="3384376" cy="36625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E5E8E8"/>
                </a:solidFill>
              </a:rPr>
              <a:t>Quand j’étais enfant, je voulais être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Mes rêves ou projets d’adolescent(e) 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Aujourd’hui, j’admire ou je m’identifie à…</a:t>
            </a: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600" dirty="0">
              <a:solidFill>
                <a:srgbClr val="40404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495055" y="543150"/>
            <a:ext cx="313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2"/>
                </a:solidFill>
              </a:rPr>
              <a:t>Mes principales valeurs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475820" y="4332292"/>
            <a:ext cx="309634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FF0000"/>
                </a:solidFill>
              </a:rPr>
              <a:t>Mes principaux intérêts</a:t>
            </a:r>
          </a:p>
          <a:p>
            <a:r>
              <a:rPr lang="fr-CA" sz="1250" b="1" dirty="0">
                <a:solidFill>
                  <a:srgbClr val="263050"/>
                </a:solidFill>
              </a:rPr>
              <a:t>Loisir, scolaire, culturel, social, professionnel?</a:t>
            </a:r>
          </a:p>
          <a:p>
            <a:r>
              <a:rPr lang="fr-CA" sz="1250" b="1" dirty="0">
                <a:solidFill>
                  <a:srgbClr val="263050"/>
                </a:solidFill>
              </a:rPr>
              <a:t>Qu’est-ce que vous aimez faire?</a:t>
            </a:r>
          </a:p>
          <a:p>
            <a:r>
              <a:rPr lang="fr-CA" sz="1250" b="1" dirty="0">
                <a:solidFill>
                  <a:srgbClr val="263050"/>
                </a:solidFill>
              </a:rPr>
              <a:t>De quoi aimez-vous parler ?</a:t>
            </a:r>
          </a:p>
          <a:p>
            <a:endParaRPr lang="fr-CA" sz="1400" b="1" dirty="0">
              <a:solidFill>
                <a:prstClr val="white">
                  <a:lumMod val="75000"/>
                </a:prstClr>
              </a:solidFill>
            </a:endParaRPr>
          </a:p>
          <a:p>
            <a:r>
              <a:rPr lang="fr-CA" sz="1400" dirty="0" smtClean="0">
                <a:solidFill>
                  <a:schemeClr val="bg1">
                    <a:lumMod val="75000"/>
                  </a:schemeClr>
                </a:solidFill>
              </a:rPr>
              <a:t>Mes aptitudes</a:t>
            </a:r>
          </a:p>
          <a:p>
            <a:endParaRPr lang="fr-CA" sz="1300" b="1" dirty="0">
              <a:solidFill>
                <a:srgbClr val="263050"/>
              </a:solidFill>
            </a:endParaRPr>
          </a:p>
          <a:p>
            <a:endParaRPr lang="fr-CA" sz="1400" dirty="0" smtClean="0">
              <a:solidFill>
                <a:prstClr val="white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284077" y="1844824"/>
            <a:ext cx="3528392" cy="2382068"/>
          </a:xfrm>
          <a:prstGeom prst="ellipse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588006" y="2232737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FF0000"/>
                </a:solidFill>
              </a:rPr>
              <a:t>   </a:t>
            </a:r>
            <a:r>
              <a:rPr lang="fr-CA" sz="1400" b="1" dirty="0" smtClean="0">
                <a:solidFill>
                  <a:srgbClr val="E5E8E8"/>
                </a:solidFill>
              </a:rPr>
              <a:t>Animal ou objet qui me représente</a:t>
            </a: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pPr algn="ctr"/>
            <a:r>
              <a:rPr lang="fr-CA" sz="1400" b="1" dirty="0" smtClean="0">
                <a:solidFill>
                  <a:srgbClr val="E5E8E8"/>
                </a:solidFill>
              </a:rPr>
              <a:t>Mes rêves et aspirations</a:t>
            </a:r>
          </a:p>
          <a:p>
            <a:endParaRPr lang="fr-CA" sz="1400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85192" y="4653136"/>
            <a:ext cx="3888432" cy="1728192"/>
          </a:xfrm>
          <a:prstGeom prst="round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28248" y="492142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E5E8E8"/>
                </a:solidFill>
              </a:rPr>
              <a:t>Mes fils conducteurs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1823" y="2124145"/>
            <a:ext cx="330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1200" b="1" dirty="0">
              <a:solidFill>
                <a:srgbClr val="FF0000"/>
              </a:solidFill>
            </a:endParaRPr>
          </a:p>
          <a:p>
            <a:endParaRPr lang="fr-CA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21296"/>
            <a:ext cx="11665297" cy="63367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292619" y="764704"/>
            <a:ext cx="9509125" cy="1233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noProof="1" smtClean="0">
                <a:solidFill>
                  <a:srgbClr val="263050">
                    <a:lumMod val="75000"/>
                  </a:srgbClr>
                </a:solidFill>
              </a:rPr>
              <a:t>Quelques guides à interroger</a:t>
            </a:r>
          </a:p>
          <a:p>
            <a:endParaRPr lang="fr-FR" b="1" noProof="1">
              <a:solidFill>
                <a:srgbClr val="263050">
                  <a:lumMod val="75000"/>
                </a:srgb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180416587"/>
              </p:ext>
            </p:extLst>
          </p:nvPr>
        </p:nvGraphicFramePr>
        <p:xfrm>
          <a:off x="1607840" y="4815153"/>
          <a:ext cx="6096000" cy="111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Forme 8"/>
          <p:cNvSpPr/>
          <p:nvPr/>
        </p:nvSpPr>
        <p:spPr>
          <a:xfrm>
            <a:off x="4295800" y="4905169"/>
            <a:ext cx="3384370" cy="468047"/>
          </a:xfrm>
          <a:prstGeom prst="leftRightRibbon">
            <a:avLst/>
          </a:prstGeom>
          <a:gradFill rotWithShape="0">
            <a:gsLst>
              <a:gs pos="0">
                <a:schemeClr val="bg2">
                  <a:lumMod val="25000"/>
                </a:schemeClr>
              </a:gs>
              <a:gs pos="39000">
                <a:srgbClr val="443D3D"/>
              </a:gs>
              <a:gs pos="40000">
                <a:schemeClr val="tx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ZoneTexte 1"/>
          <p:cNvSpPr txBox="1"/>
          <p:nvPr/>
        </p:nvSpPr>
        <p:spPr>
          <a:xfrm>
            <a:off x="4871864" y="495220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>
                <a:solidFill>
                  <a:prstClr val="white"/>
                </a:solidFill>
              </a:rPr>
              <a:t>Similitude</a:t>
            </a:r>
            <a:endParaRPr lang="fr-CA" sz="1200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40016" y="5013176"/>
            <a:ext cx="936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>
                <a:solidFill>
                  <a:prstClr val="white"/>
                </a:solidFill>
              </a:rPr>
              <a:t>Différence</a:t>
            </a:r>
            <a:endParaRPr lang="fr-CA" sz="1200" dirty="0">
              <a:solidFill>
                <a:prstClr val="white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15480" y="1998192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 smtClean="0">
                <a:solidFill>
                  <a:srgbClr val="404040"/>
                </a:solidFill>
              </a:rPr>
              <a:t>Aptitudes :</a:t>
            </a:r>
            <a:r>
              <a:rPr lang="fr-CA" sz="2000" dirty="0" smtClean="0">
                <a:solidFill>
                  <a:srgbClr val="404040"/>
                </a:solidFill>
              </a:rPr>
              <a:t>  </a:t>
            </a:r>
          </a:p>
          <a:p>
            <a:endParaRPr lang="fr-CA" sz="2000" dirty="0" smtClean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263050">
                    <a:lumMod val="50000"/>
                  </a:srgbClr>
                </a:solidFill>
              </a:rPr>
              <a:t>Capacité que l’on possède qui permet d’acquérir facilement un savoir-faire nécessaire à l’accomplissement d’une tâche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rgbClr val="263050">
                    <a:lumMod val="50000"/>
                  </a:srgbClr>
                </a:solidFill>
              </a:rPr>
              <a:t>Cela réfère à vos forces et vos talents naturels et vos habiletés sur lesquels on peut s’appuyer pour développer nos compétences</a:t>
            </a:r>
          </a:p>
        </p:txBody>
      </p:sp>
    </p:spTree>
    <p:extLst>
      <p:ext uri="{BB962C8B-B14F-4D97-AF65-F5344CB8AC3E}">
        <p14:creationId xmlns:p14="http://schemas.microsoft.com/office/powerpoint/2010/main" val="39174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260648"/>
            <a:ext cx="12192000" cy="633670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59326" y="719661"/>
            <a:ext cx="273473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Aider les autres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Analyser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Animer des groupes</a:t>
            </a:r>
          </a:p>
          <a:p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Attentif aux autres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Capacité </a:t>
            </a:r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à </a:t>
            </a:r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négocier</a:t>
            </a:r>
          </a:p>
          <a:p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Capacité à prendre</a:t>
            </a:r>
          </a:p>
          <a:p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des décisions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Capacité </a:t>
            </a:r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à </a:t>
            </a:r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réagir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rapidement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Capacité </a:t>
            </a:r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à travailler</a:t>
            </a:r>
          </a:p>
          <a:p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sous pression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Capacités </a:t>
            </a:r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oratoires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Capacités relationnelles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Classer</a:t>
            </a:r>
          </a:p>
          <a:p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Communiquer</a:t>
            </a:r>
          </a:p>
          <a:p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Composer des </a:t>
            </a:r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textes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Comprendre les autres</a:t>
            </a:r>
          </a:p>
          <a:p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Créativité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Cuisiner</a:t>
            </a:r>
          </a:p>
          <a:p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Dessiner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Dextérité </a:t>
            </a:r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manuelle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Diriger</a:t>
            </a:r>
            <a:endParaRPr lang="fr-CA" sz="1600" i="1" noProof="1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Écouter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Enseigner</a:t>
            </a:r>
          </a:p>
          <a:p>
            <a:endParaRPr lang="fr-CA" sz="1600" i="1" noProof="1">
              <a:solidFill>
                <a:srgbClr val="404040">
                  <a:lumMod val="50000"/>
                </a:srgbClr>
              </a:solidFill>
            </a:endParaRPr>
          </a:p>
          <a:p>
            <a:endParaRPr lang="fr-CA" sz="1600" i="1" noProof="1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i="1" dirty="0" smtClean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270251" y="694255"/>
            <a:ext cx="280283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Entregent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Esprit critique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Esprit de synthèse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Esprit d’observation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Établir des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priorités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Faire des calculs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Faire des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plans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Faire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preuve d’initiatives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Faire rire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Garder son sang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froid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Gérer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des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finances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(budget) 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Gestion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du temps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Imagination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Jugement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Leadership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Mémoire visuelle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Mémoriser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Minutie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Planifier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Prendre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soin des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autres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Rédiger</a:t>
            </a:r>
            <a:endParaRPr lang="fr-CA" sz="1600" i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Régler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des </a:t>
            </a:r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conflits</a:t>
            </a:r>
          </a:p>
          <a:p>
            <a:r>
              <a:rPr lang="fr-CA" sz="1600" i="1" noProof="1" smtClean="0">
                <a:solidFill>
                  <a:srgbClr val="404040">
                    <a:lumMod val="50000"/>
                  </a:srgbClr>
                </a:solidFill>
              </a:rPr>
              <a:t>Remarquer </a:t>
            </a:r>
            <a:r>
              <a:rPr lang="fr-CA" sz="1600" i="1" noProof="1">
                <a:solidFill>
                  <a:srgbClr val="404040">
                    <a:lumMod val="50000"/>
                  </a:srgbClr>
                </a:solidFill>
              </a:rPr>
              <a:t>les détails</a:t>
            </a:r>
          </a:p>
          <a:p>
            <a:endParaRPr lang="fr-CA" sz="1600" i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  <a:p>
            <a:endParaRPr lang="fr-CA" sz="1400" dirty="0" smtClean="0">
              <a:solidFill>
                <a:srgbClr val="FFC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975534" y="719659"/>
            <a:ext cx="23770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Rendre service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Résoudre des problèmes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Se débrouiller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Sens de l’organisation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Sens des responsabilités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Souci du détail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Suivre des directives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Tact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Travailler avec des chiffres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Travailler en équipe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Visualiser </a:t>
            </a:r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les objets dans</a:t>
            </a:r>
          </a:p>
          <a:p>
            <a:r>
              <a:rPr lang="fr-CA" sz="1600" i="1" dirty="0">
                <a:solidFill>
                  <a:srgbClr val="404040">
                    <a:lumMod val="50000"/>
                  </a:srgbClr>
                </a:solidFill>
              </a:rPr>
              <a:t>l’espace</a:t>
            </a:r>
          </a:p>
          <a:p>
            <a:r>
              <a:rPr lang="fr-CA" sz="1600" i="1" dirty="0" smtClean="0">
                <a:solidFill>
                  <a:srgbClr val="404040">
                    <a:lumMod val="50000"/>
                  </a:srgbClr>
                </a:solidFill>
              </a:rPr>
              <a:t>Vitesse d’exécution</a:t>
            </a:r>
          </a:p>
          <a:p>
            <a:endParaRPr lang="fr-CA" sz="1400" i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i="1" dirty="0" smtClean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2606" y="1268760"/>
            <a:ext cx="3386719" cy="4035629"/>
          </a:xfrm>
          <a:prstGeom prst="rect">
            <a:avLst/>
          </a:prstGeom>
          <a:noFill/>
        </p:spPr>
        <p:txBody>
          <a:bodyPr wrap="square" lIns="180000" tIns="432000" rIns="360000" bIns="288000" rtlCol="0">
            <a:spAutoFit/>
          </a:bodyPr>
          <a:lstStyle/>
          <a:p>
            <a:r>
              <a:rPr lang="fr-CA" sz="3400" b="1" dirty="0" smtClean="0">
                <a:solidFill>
                  <a:srgbClr val="263050"/>
                </a:solidFill>
              </a:rPr>
              <a:t>Réfléchir à mes aptitudes…</a:t>
            </a:r>
          </a:p>
          <a:p>
            <a:endParaRPr lang="fr-CA" sz="2000" dirty="0" smtClean="0">
              <a:solidFill>
                <a:srgbClr val="F1B305"/>
              </a:solidFill>
            </a:endParaRPr>
          </a:p>
          <a:p>
            <a:pPr>
              <a:spcAft>
                <a:spcPts val="1200"/>
              </a:spcAft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Quelques pistes de réflexion :</a:t>
            </a:r>
          </a:p>
          <a:p>
            <a:pPr marL="324000" indent="-144000">
              <a:spcAft>
                <a:spcPts val="600"/>
              </a:spcAft>
              <a:buFont typeface="Wingdings" pitchFamily="2" charset="2"/>
              <a:buChar char="§"/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En quoi ai-je de la facilité ?</a:t>
            </a:r>
          </a:p>
          <a:p>
            <a:pPr marL="324000" indent="-144000">
              <a:spcAft>
                <a:spcPts val="600"/>
              </a:spcAft>
              <a:buFont typeface="Wingdings" pitchFamily="2" charset="2"/>
              <a:buChar char="§"/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Quelles sont mes forces ?</a:t>
            </a:r>
          </a:p>
          <a:p>
            <a:pPr marL="324000" indent="-144000">
              <a:spcAft>
                <a:spcPts val="600"/>
              </a:spcAft>
              <a:buFont typeface="Wingdings" pitchFamily="2" charset="2"/>
              <a:buChar char="§"/>
            </a:pPr>
            <a:r>
              <a:rPr lang="fr-CA" dirty="0" smtClean="0">
                <a:solidFill>
                  <a:srgbClr val="404040">
                    <a:lumMod val="50000"/>
                  </a:srgbClr>
                </a:solidFill>
              </a:rPr>
              <a:t> Quels sont mes talents naturels ? </a:t>
            </a:r>
          </a:p>
          <a:p>
            <a:pPr marL="180000">
              <a:spcAft>
                <a:spcPts val="600"/>
              </a:spcAft>
            </a:pPr>
            <a:endParaRPr lang="fr-CA" sz="1200" dirty="0" smtClean="0">
              <a:solidFill>
                <a:srgbClr val="40404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39840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35360" y="332656"/>
            <a:ext cx="3816424" cy="60486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284077" y="349472"/>
            <a:ext cx="3528392" cy="1495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259796" y="4226892"/>
            <a:ext cx="3528392" cy="2154436"/>
          </a:xfrm>
          <a:prstGeom prst="roundRect">
            <a:avLst/>
          </a:prstGeom>
          <a:solidFill>
            <a:schemeClr val="accent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7968208" y="332656"/>
            <a:ext cx="3888432" cy="42484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5400" y="574223"/>
            <a:ext cx="3096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400" b="1" dirty="0" smtClean="0">
              <a:solidFill>
                <a:prstClr val="white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ma famille pense de moi :</a:t>
            </a:r>
            <a:endParaRPr lang="fr-CA" sz="1600" dirty="0" smtClean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mes amis pensent de moi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je pense de moi :</a:t>
            </a:r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256240" y="810572"/>
            <a:ext cx="3384376" cy="36625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E5E8E8"/>
                </a:solidFill>
              </a:rPr>
              <a:t>Quand j’étais enfant, je voulais être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Mes rêves ou projets d’adolescent(e) 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Aujourd’hui, j’admire ou je m’identifie à…</a:t>
            </a: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600" dirty="0">
              <a:solidFill>
                <a:srgbClr val="40404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479994" y="502795"/>
            <a:ext cx="313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>
                <a:solidFill>
                  <a:schemeClr val="bg2"/>
                </a:solidFill>
              </a:rPr>
              <a:t>Mes principales valeurs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475820" y="4332292"/>
            <a:ext cx="30963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Mes principaux intérêts</a:t>
            </a:r>
          </a:p>
          <a:p>
            <a:endParaRPr lang="fr-CA" sz="1400" b="1" dirty="0">
              <a:solidFill>
                <a:prstClr val="white">
                  <a:lumMod val="75000"/>
                </a:prstClr>
              </a:solidFill>
            </a:endParaRPr>
          </a:p>
          <a:p>
            <a:r>
              <a:rPr lang="fr-CA" sz="1400" b="1" dirty="0" smtClean="0">
                <a:solidFill>
                  <a:srgbClr val="FF0000"/>
                </a:solidFill>
              </a:rPr>
              <a:t>Mes aptitudes</a:t>
            </a:r>
          </a:p>
          <a:p>
            <a:r>
              <a:rPr lang="fr-CA" sz="1300" b="1" dirty="0" smtClean="0">
                <a:solidFill>
                  <a:srgbClr val="263050"/>
                </a:solidFill>
              </a:rPr>
              <a:t>Identifiez vos forces et </a:t>
            </a:r>
            <a:r>
              <a:rPr lang="fr-CA" sz="1300" b="1" dirty="0">
                <a:solidFill>
                  <a:srgbClr val="263050"/>
                </a:solidFill>
              </a:rPr>
              <a:t>talents </a:t>
            </a:r>
            <a:r>
              <a:rPr lang="fr-CA" sz="1300" b="1" dirty="0" smtClean="0">
                <a:solidFill>
                  <a:srgbClr val="263050"/>
                </a:solidFill>
              </a:rPr>
              <a:t>naturels.</a:t>
            </a:r>
            <a:endParaRPr lang="fr-CA" sz="1300" b="1" dirty="0">
              <a:solidFill>
                <a:srgbClr val="263050"/>
              </a:solidFill>
            </a:endParaRPr>
          </a:p>
          <a:p>
            <a:endParaRPr lang="fr-CA" sz="1400" dirty="0" smtClean="0">
              <a:solidFill>
                <a:prstClr val="white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284077" y="1844824"/>
            <a:ext cx="3528392" cy="2382068"/>
          </a:xfrm>
          <a:prstGeom prst="ellipse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588006" y="2232737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FF0000"/>
                </a:solidFill>
              </a:rPr>
              <a:t>   </a:t>
            </a:r>
            <a:r>
              <a:rPr lang="fr-CA" sz="1400" b="1" dirty="0" smtClean="0">
                <a:solidFill>
                  <a:srgbClr val="E5E8E8"/>
                </a:solidFill>
              </a:rPr>
              <a:t>Animal ou objet qui me représente</a:t>
            </a: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pPr algn="ctr"/>
            <a:r>
              <a:rPr lang="fr-CA" sz="1400" b="1" dirty="0" smtClean="0">
                <a:solidFill>
                  <a:srgbClr val="E5E8E8"/>
                </a:solidFill>
              </a:rPr>
              <a:t>Mes rêves et aspirations</a:t>
            </a:r>
          </a:p>
          <a:p>
            <a:endParaRPr lang="fr-CA" sz="1400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85192" y="4653136"/>
            <a:ext cx="3888432" cy="1728192"/>
          </a:xfrm>
          <a:prstGeom prst="round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28248" y="492142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E5E8E8"/>
                </a:solidFill>
              </a:rPr>
              <a:t>Mes fils conducteurs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1823" y="2124145"/>
            <a:ext cx="3300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CA" sz="1200" b="1" dirty="0">
              <a:solidFill>
                <a:srgbClr val="FF0000"/>
              </a:solidFill>
            </a:endParaRPr>
          </a:p>
          <a:p>
            <a:endParaRPr lang="fr-CA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260648"/>
            <a:ext cx="12192000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49888" y="1180218"/>
            <a:ext cx="8274504" cy="4466516"/>
          </a:xfrm>
          <a:prstGeom prst="rect">
            <a:avLst/>
          </a:prstGeom>
          <a:noFill/>
        </p:spPr>
        <p:txBody>
          <a:bodyPr wrap="square" lIns="180000" tIns="432000" rIns="360000" bIns="288000" rtlCol="0">
            <a:spAutoFit/>
          </a:bodyPr>
          <a:lstStyle/>
          <a:p>
            <a:r>
              <a:rPr lang="fr-FR" sz="3600" b="1" noProof="1">
                <a:solidFill>
                  <a:srgbClr val="404040"/>
                </a:solidFill>
              </a:rPr>
              <a:t>Dynamique entre les valeurs, intérêts, </a:t>
            </a:r>
          </a:p>
          <a:p>
            <a:r>
              <a:rPr lang="fr-FR" sz="3600" b="1" noProof="1">
                <a:solidFill>
                  <a:srgbClr val="404040"/>
                </a:solidFill>
              </a:rPr>
              <a:t>et </a:t>
            </a:r>
            <a:r>
              <a:rPr lang="fr-FR" sz="3600" b="1" noProof="1" smtClean="0">
                <a:solidFill>
                  <a:srgbClr val="404040"/>
                </a:solidFill>
              </a:rPr>
              <a:t>aptitudes</a:t>
            </a:r>
          </a:p>
          <a:p>
            <a:endParaRPr lang="fr-FR" sz="3600" b="1" noProof="1">
              <a:solidFill>
                <a:srgbClr val="404040"/>
              </a:solidFill>
            </a:endParaRP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000" noProof="1">
                <a:solidFill>
                  <a:srgbClr val="263050"/>
                </a:solidFill>
              </a:rPr>
              <a:t>Cohérence, tensions, contradictions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000" noProof="1">
                <a:solidFill>
                  <a:srgbClr val="263050"/>
                </a:solidFill>
              </a:rPr>
              <a:t>Facteurs d’influence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000" noProof="1">
                <a:solidFill>
                  <a:srgbClr val="263050"/>
                </a:solidFill>
              </a:rPr>
              <a:t>Sphères et étapes de la vie</a:t>
            </a:r>
          </a:p>
          <a:p>
            <a:endParaRPr lang="fr-FR" sz="3600" b="1" noProof="1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440" y="1124744"/>
            <a:ext cx="9144000" cy="1061864"/>
          </a:xfrm>
        </p:spPr>
        <p:txBody>
          <a:bodyPr>
            <a:normAutofit/>
          </a:bodyPr>
          <a:lstStyle/>
          <a:p>
            <a:r>
              <a:rPr lang="fr-FR" sz="4800" b="1" noProof="1" smtClean="0">
                <a:solidFill>
                  <a:srgbClr val="263050"/>
                </a:solidFill>
              </a:rPr>
              <a:t>Objectifs</a:t>
            </a:r>
            <a:endParaRPr lang="fr-FR" sz="4800" b="1" noProof="1">
              <a:solidFill>
                <a:srgbClr val="26305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body" idx="1"/>
          </p:nvPr>
        </p:nvSpPr>
        <p:spPr>
          <a:xfrm>
            <a:off x="2063552" y="2564904"/>
            <a:ext cx="7272808" cy="32403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altLang="fr-FR" dirty="0"/>
              <a:t>Favoriser la connaissance de soi par le biais de certains guides à interroger: </a:t>
            </a:r>
            <a:r>
              <a:rPr lang="fr-CA" altLang="fr-FR" b="1" dirty="0"/>
              <a:t>valeurs</a:t>
            </a:r>
            <a:r>
              <a:rPr lang="fr-CA" altLang="fr-FR" dirty="0"/>
              <a:t>, </a:t>
            </a:r>
            <a:r>
              <a:rPr lang="fr-CA" altLang="fr-FR" b="1" dirty="0" smtClean="0"/>
              <a:t>intérêts</a:t>
            </a:r>
            <a:r>
              <a:rPr lang="fr-CA" altLang="fr-FR" dirty="0"/>
              <a:t>,</a:t>
            </a:r>
            <a:r>
              <a:rPr lang="fr-CA" altLang="fr-FR" dirty="0" smtClean="0"/>
              <a:t> </a:t>
            </a:r>
            <a:r>
              <a:rPr lang="fr-CA" altLang="fr-FR" dirty="0"/>
              <a:t>et </a:t>
            </a:r>
            <a:r>
              <a:rPr lang="fr-CA" altLang="fr-FR" b="1" dirty="0" smtClean="0"/>
              <a:t>aptitudes</a:t>
            </a:r>
            <a:endParaRPr lang="fr-CA" altLang="fr-FR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CA" alt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altLang="fr-FR" dirty="0"/>
              <a:t>Comprendre l’aspect dynamique de la construction </a:t>
            </a:r>
            <a:r>
              <a:rPr lang="fr-CA" altLang="fr-FR" dirty="0" smtClean="0"/>
              <a:t>identitaire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CA" altLang="fr-FR" dirty="0"/>
          </a:p>
          <a:p>
            <a:pPr algn="l"/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260648"/>
            <a:ext cx="12192000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44516" y="1201178"/>
            <a:ext cx="8274504" cy="5220569"/>
          </a:xfrm>
          <a:prstGeom prst="rect">
            <a:avLst/>
          </a:prstGeom>
          <a:noFill/>
        </p:spPr>
        <p:txBody>
          <a:bodyPr wrap="square" lIns="180000" tIns="432000" rIns="360000" bIns="288000" rtlCol="0">
            <a:spAutoFit/>
          </a:bodyPr>
          <a:lstStyle/>
          <a:p>
            <a:r>
              <a:rPr lang="fr-CA" sz="3400" dirty="0" smtClean="0">
                <a:solidFill>
                  <a:srgbClr val="263050">
                    <a:lumMod val="75000"/>
                  </a:srgbClr>
                </a:solidFill>
              </a:rPr>
              <a:t>Autres </a:t>
            </a:r>
            <a:r>
              <a:rPr lang="fr-CA" sz="3400" dirty="0">
                <a:solidFill>
                  <a:srgbClr val="263050">
                    <a:lumMod val="75000"/>
                  </a:srgbClr>
                </a:solidFill>
              </a:rPr>
              <a:t>moyens de se </a:t>
            </a:r>
            <a:r>
              <a:rPr lang="fr-CA" sz="3400" dirty="0" smtClean="0">
                <a:solidFill>
                  <a:srgbClr val="263050">
                    <a:lumMod val="75000"/>
                  </a:srgbClr>
                </a:solidFill>
              </a:rPr>
              <a:t>connaître</a:t>
            </a:r>
          </a:p>
          <a:p>
            <a:pPr algn="ctr"/>
            <a:endParaRPr lang="fr-CA" sz="3400" dirty="0" smtClean="0">
              <a:solidFill>
                <a:srgbClr val="263050">
                  <a:lumMod val="75000"/>
                </a:srgbClr>
              </a:solidFill>
            </a:endParaRPr>
          </a:p>
          <a:p>
            <a:pPr marL="1188720" lvl="2" indent="-228600" algn="just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000" noProof="1">
                <a:solidFill>
                  <a:srgbClr val="263050"/>
                </a:solidFill>
              </a:rPr>
              <a:t>Activités introspectives ou créatives</a:t>
            </a:r>
          </a:p>
          <a:p>
            <a:pPr marL="1645920" lvl="3" indent="-228600" algn="just">
              <a:lnSpc>
                <a:spcPct val="5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noProof="1">
                <a:solidFill>
                  <a:srgbClr val="263050"/>
                </a:solidFill>
              </a:rPr>
              <a:t>Dessin</a:t>
            </a:r>
          </a:p>
          <a:p>
            <a:pPr marL="1645920" lvl="3" indent="-228600" algn="just">
              <a:lnSpc>
                <a:spcPct val="5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noProof="1">
                <a:solidFill>
                  <a:srgbClr val="263050"/>
                </a:solidFill>
              </a:rPr>
              <a:t>Méditation</a:t>
            </a:r>
          </a:p>
          <a:p>
            <a:pPr marL="1645920" lvl="3" indent="-228600" algn="just">
              <a:lnSpc>
                <a:spcPct val="5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noProof="1">
                <a:solidFill>
                  <a:srgbClr val="263050"/>
                </a:solidFill>
              </a:rPr>
              <a:t>Journal </a:t>
            </a:r>
            <a:r>
              <a:rPr lang="fr-CA" noProof="1" smtClean="0">
                <a:solidFill>
                  <a:srgbClr val="263050"/>
                </a:solidFill>
              </a:rPr>
              <a:t>personnel</a:t>
            </a:r>
            <a:endParaRPr lang="fr-CA" sz="2000" noProof="1" smtClean="0">
              <a:solidFill>
                <a:srgbClr val="263050"/>
              </a:solidFill>
            </a:endParaRPr>
          </a:p>
          <a:p>
            <a:pPr marL="1188720" lvl="2" indent="-228600" algn="just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000" noProof="1" smtClean="0">
                <a:solidFill>
                  <a:srgbClr val="263050"/>
                </a:solidFill>
              </a:rPr>
              <a:t>Activités </a:t>
            </a:r>
            <a:r>
              <a:rPr lang="fr-CA" sz="2000" noProof="1">
                <a:solidFill>
                  <a:srgbClr val="263050"/>
                </a:solidFill>
              </a:rPr>
              <a:t>régulières</a:t>
            </a:r>
          </a:p>
          <a:p>
            <a:pPr marL="1188720" lvl="2" indent="-228600" algn="just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000" noProof="1">
                <a:solidFill>
                  <a:srgbClr val="263050"/>
                </a:solidFill>
              </a:rPr>
              <a:t>Relations interpersonnelles</a:t>
            </a:r>
          </a:p>
          <a:p>
            <a:pPr marL="1188720" lvl="2" indent="-228600" algn="just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000" noProof="1">
                <a:solidFill>
                  <a:srgbClr val="263050"/>
                </a:solidFill>
              </a:rPr>
              <a:t>Expériences (voyages, colocation…)</a:t>
            </a:r>
          </a:p>
          <a:p>
            <a:pPr algn="ctr"/>
            <a:endParaRPr lang="fr-CA" sz="2000" dirty="0" smtClean="0">
              <a:solidFill>
                <a:srgbClr val="40404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260648"/>
            <a:ext cx="12192000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49888" y="1180218"/>
            <a:ext cx="8274504" cy="3620131"/>
          </a:xfrm>
          <a:prstGeom prst="rect">
            <a:avLst/>
          </a:prstGeom>
          <a:noFill/>
        </p:spPr>
        <p:txBody>
          <a:bodyPr wrap="square" lIns="180000" tIns="432000" rIns="360000" bIns="288000" rtlCol="0">
            <a:spAutoFit/>
          </a:bodyPr>
          <a:lstStyle/>
          <a:p>
            <a:r>
              <a:rPr lang="fr-CA" sz="3400" b="1" dirty="0" smtClean="0">
                <a:solidFill>
                  <a:srgbClr val="263050">
                    <a:lumMod val="75000"/>
                  </a:srgbClr>
                </a:solidFill>
                <a:ea typeface="+mj-ea"/>
                <a:cs typeface="+mj-cs"/>
              </a:rPr>
              <a:t>Les </a:t>
            </a:r>
            <a:r>
              <a:rPr lang="fr-CA" sz="3400" b="1" dirty="0">
                <a:solidFill>
                  <a:srgbClr val="263050">
                    <a:lumMod val="75000"/>
                  </a:srgbClr>
                </a:solidFill>
                <a:ea typeface="+mj-ea"/>
                <a:cs typeface="+mj-cs"/>
              </a:rPr>
              <a:t>fils </a:t>
            </a:r>
            <a:r>
              <a:rPr lang="fr-CA" sz="3400" b="1" dirty="0" smtClean="0">
                <a:solidFill>
                  <a:srgbClr val="263050">
                    <a:lumMod val="75000"/>
                  </a:srgbClr>
                </a:solidFill>
                <a:ea typeface="+mj-ea"/>
                <a:cs typeface="+mj-cs"/>
              </a:rPr>
              <a:t>conducteurs</a:t>
            </a:r>
          </a:p>
          <a:p>
            <a:endParaRPr lang="fr-CA" sz="3400" b="1" noProof="1">
              <a:solidFill>
                <a:srgbClr val="263050">
                  <a:lumMod val="75000"/>
                </a:srgbClr>
              </a:solidFill>
              <a:ea typeface="+mj-ea"/>
              <a:cs typeface="+mj-cs"/>
            </a:endParaRP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000" noProof="1">
                <a:solidFill>
                  <a:srgbClr val="263050"/>
                </a:solidFill>
              </a:rPr>
              <a:t>Repères, trames de fond qui persistent à travers le temps</a:t>
            </a:r>
          </a:p>
          <a:p>
            <a:pPr marL="731520" lvl="1" indent="-228600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  <a:buFont typeface="Arial" panose="020B0604020202020204" pitchFamily="34" charset="0"/>
              <a:buChar char="•"/>
            </a:pPr>
            <a:r>
              <a:rPr lang="fr-CA" sz="2000" noProof="1" smtClean="0">
                <a:solidFill>
                  <a:srgbClr val="263050"/>
                </a:solidFill>
              </a:rPr>
              <a:t>Une piste importante : le sentiment de continuité, être toujours la même personne qui évolue</a:t>
            </a:r>
          </a:p>
          <a:p>
            <a:endParaRPr lang="fr-FR" sz="3600" b="1" noProof="1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35360" y="332656"/>
            <a:ext cx="3816424" cy="60486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284077" y="349472"/>
            <a:ext cx="3528392" cy="1495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259796" y="4226892"/>
            <a:ext cx="3528392" cy="215443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7968208" y="332656"/>
            <a:ext cx="3888432" cy="42484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5400" y="574223"/>
            <a:ext cx="3096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400" b="1" dirty="0" smtClean="0">
              <a:solidFill>
                <a:prstClr val="white"/>
              </a:solidFill>
            </a:endParaRPr>
          </a:p>
          <a:p>
            <a:r>
              <a:rPr lang="fr-CA" sz="1400" b="1" dirty="0" smtClean="0">
                <a:solidFill>
                  <a:schemeClr val="bg2"/>
                </a:solidFill>
              </a:rPr>
              <a:t>Ce que ma famille pense de moi :</a:t>
            </a:r>
            <a:endParaRPr lang="fr-CA" sz="1600" dirty="0" smtClean="0">
              <a:solidFill>
                <a:schemeClr val="bg2"/>
              </a:solidFill>
            </a:endParaRPr>
          </a:p>
          <a:p>
            <a:endParaRPr lang="fr-CA" sz="1400" b="1" dirty="0" smtClean="0">
              <a:solidFill>
                <a:schemeClr val="bg2"/>
              </a:solidFill>
            </a:endParaRPr>
          </a:p>
          <a:p>
            <a:endParaRPr lang="fr-CA" sz="1400" b="1" dirty="0">
              <a:solidFill>
                <a:schemeClr val="bg2"/>
              </a:solidFill>
            </a:endParaRPr>
          </a:p>
          <a:p>
            <a:endParaRPr lang="fr-CA" sz="1400" b="1" dirty="0" smtClean="0">
              <a:solidFill>
                <a:schemeClr val="bg2"/>
              </a:solidFill>
            </a:endParaRPr>
          </a:p>
          <a:p>
            <a:endParaRPr lang="fr-CA" sz="1400" b="1" dirty="0" smtClean="0">
              <a:solidFill>
                <a:schemeClr val="bg2"/>
              </a:solidFill>
            </a:endParaRPr>
          </a:p>
          <a:p>
            <a:endParaRPr lang="fr-CA" sz="1400" b="1" dirty="0">
              <a:solidFill>
                <a:schemeClr val="bg2"/>
              </a:solidFill>
            </a:endParaRPr>
          </a:p>
          <a:p>
            <a:endParaRPr lang="fr-CA" sz="1400" b="1" dirty="0" smtClean="0">
              <a:solidFill>
                <a:schemeClr val="bg2"/>
              </a:solidFill>
            </a:endParaRPr>
          </a:p>
          <a:p>
            <a:endParaRPr lang="fr-CA" sz="1400" b="1" dirty="0">
              <a:solidFill>
                <a:schemeClr val="bg2"/>
              </a:solidFill>
            </a:endParaRPr>
          </a:p>
          <a:p>
            <a:endParaRPr lang="fr-CA" sz="1400" b="1" dirty="0" smtClean="0">
              <a:solidFill>
                <a:schemeClr val="bg2"/>
              </a:solidFill>
            </a:endParaRPr>
          </a:p>
          <a:p>
            <a:r>
              <a:rPr lang="fr-CA" sz="1400" b="1" dirty="0" smtClean="0">
                <a:solidFill>
                  <a:schemeClr val="bg2"/>
                </a:solidFill>
              </a:rPr>
              <a:t>Ce que mes amis pensent de moi :</a:t>
            </a: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>
              <a:solidFill>
                <a:schemeClr val="bg2"/>
              </a:solidFill>
            </a:endParaRP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>
              <a:solidFill>
                <a:schemeClr val="bg2"/>
              </a:solidFill>
            </a:endParaRP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>
              <a:solidFill>
                <a:schemeClr val="bg2"/>
              </a:solidFill>
            </a:endParaRPr>
          </a:p>
          <a:p>
            <a:r>
              <a:rPr lang="fr-CA" sz="1400" b="1" dirty="0" smtClean="0">
                <a:solidFill>
                  <a:schemeClr val="bg2"/>
                </a:solidFill>
              </a:rPr>
              <a:t>Ce que je pense de moi :</a:t>
            </a:r>
            <a:endParaRPr lang="fr-CA" sz="1400" b="1" dirty="0">
              <a:solidFill>
                <a:schemeClr val="bg2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256240" y="810572"/>
            <a:ext cx="33843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2"/>
                </a:solidFill>
              </a:rPr>
              <a:t>Quand j’étais enfant, je voulais être :</a:t>
            </a: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>
              <a:solidFill>
                <a:schemeClr val="bg2"/>
              </a:solidFill>
            </a:endParaRP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r>
              <a:rPr lang="fr-CA" sz="1400" b="1" dirty="0" smtClean="0">
                <a:solidFill>
                  <a:schemeClr val="bg2"/>
                </a:solidFill>
              </a:rPr>
              <a:t>Mes rêves ou projets d’adolescent(e)  :</a:t>
            </a: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endParaRPr lang="fr-CA" sz="1600" dirty="0">
              <a:solidFill>
                <a:schemeClr val="bg2"/>
              </a:solidFill>
            </a:endParaRPr>
          </a:p>
          <a:p>
            <a:endParaRPr lang="fr-CA" sz="1600" dirty="0" smtClean="0">
              <a:solidFill>
                <a:schemeClr val="bg2"/>
              </a:solidFill>
            </a:endParaRPr>
          </a:p>
          <a:p>
            <a:r>
              <a:rPr lang="fr-CA" sz="1400" b="1" dirty="0" smtClean="0">
                <a:solidFill>
                  <a:schemeClr val="bg2"/>
                </a:solidFill>
              </a:rPr>
              <a:t>Aujourd’hui, j’admire ou je m’identifie à…</a:t>
            </a: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600" dirty="0">
              <a:solidFill>
                <a:srgbClr val="40404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511824" y="543150"/>
            <a:ext cx="313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2"/>
                </a:solidFill>
              </a:rPr>
              <a:t>Mes principales valeurs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475820" y="433229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bg2"/>
                </a:solidFill>
              </a:rPr>
              <a:t>Mes principaux intérêts</a:t>
            </a:r>
          </a:p>
          <a:p>
            <a:endParaRPr lang="fr-CA" sz="14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fr-CA" sz="1400" b="1" dirty="0">
              <a:solidFill>
                <a:prstClr val="white">
                  <a:lumMod val="75000"/>
                </a:prstClr>
              </a:solidFill>
            </a:endParaRPr>
          </a:p>
          <a:p>
            <a:endParaRPr lang="fr-CA" sz="1400" b="1" dirty="0">
              <a:solidFill>
                <a:prstClr val="white">
                  <a:lumMod val="75000"/>
                </a:prstClr>
              </a:solidFill>
            </a:endParaRPr>
          </a:p>
          <a:p>
            <a:r>
              <a:rPr lang="fr-CA" sz="1400" b="1" dirty="0" smtClean="0">
                <a:solidFill>
                  <a:schemeClr val="bg2"/>
                </a:solidFill>
              </a:rPr>
              <a:t>Mes aptitudes</a:t>
            </a:r>
          </a:p>
          <a:p>
            <a:endParaRPr lang="fr-CA" sz="1400" dirty="0" smtClean="0">
              <a:solidFill>
                <a:prstClr val="white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212069" y="1844824"/>
            <a:ext cx="3684131" cy="2487468"/>
          </a:xfrm>
          <a:prstGeom prst="ellipse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85192" y="4653136"/>
            <a:ext cx="3888432" cy="1728192"/>
          </a:xfrm>
          <a:prstGeom prst="roundRect">
            <a:avLst/>
          </a:prstGeom>
          <a:solidFill>
            <a:schemeClr val="accent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28248" y="4921423"/>
            <a:ext cx="30963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FF0000"/>
                </a:solidFill>
              </a:rPr>
              <a:t>Mes fils conducteurs</a:t>
            </a:r>
          </a:p>
          <a:p>
            <a:r>
              <a:rPr lang="fr-CA" sz="1300" b="1" dirty="0" smtClean="0"/>
              <a:t>Est-ce qu’il y a des éléments (intérêts, valeurs, aptitudes) qui ont influencé vos décisions au fil du temps?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1864" y="2124145"/>
            <a:ext cx="2940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b="1" dirty="0">
                <a:solidFill>
                  <a:schemeClr val="bg2"/>
                </a:solidFill>
              </a:rPr>
              <a:t>Animal ou objet qui me représente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439816" y="2420888"/>
            <a:ext cx="3165086" cy="1485022"/>
          </a:xfrm>
          <a:prstGeom prst="roundRect">
            <a:avLst/>
          </a:prstGeom>
          <a:solidFill>
            <a:schemeClr val="bg1">
              <a:alpha val="23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r-CA" sz="1400" b="1" dirty="0">
                <a:solidFill>
                  <a:schemeClr val="bg2"/>
                </a:solidFill>
              </a:rPr>
              <a:t>Mes rêves et </a:t>
            </a:r>
            <a:r>
              <a:rPr lang="fr-CA" sz="1400" b="1" dirty="0" smtClean="0">
                <a:solidFill>
                  <a:schemeClr val="bg2"/>
                </a:solidFill>
              </a:rPr>
              <a:t>aspirations</a:t>
            </a:r>
            <a:endParaRPr lang="fr-CA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0800" y="0"/>
            <a:ext cx="57912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 idx="4294967295"/>
          </p:nvPr>
        </p:nvSpPr>
        <p:spPr>
          <a:xfrm>
            <a:off x="664840" y="1415092"/>
            <a:ext cx="5735960" cy="1233487"/>
          </a:xfrm>
        </p:spPr>
        <p:txBody>
          <a:bodyPr/>
          <a:lstStyle/>
          <a:p>
            <a:r>
              <a:rPr lang="fr-CA" dirty="0" smtClean="0"/>
              <a:t>La connaissance de soi </a:t>
            </a:r>
            <a:br>
              <a:rPr lang="fr-CA" dirty="0" smtClean="0"/>
            </a:br>
            <a:r>
              <a:rPr lang="fr-CA" dirty="0" smtClean="0"/>
              <a:t>au service de l’orientation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367328" y="3021401"/>
            <a:ext cx="5040313" cy="2174875"/>
          </a:xfrm>
        </p:spPr>
        <p:txBody>
          <a:bodyPr>
            <a:noAutofit/>
          </a:bodyPr>
          <a:lstStyle/>
          <a:p>
            <a:r>
              <a:rPr lang="fr-CA" altLang="fr-FR" dirty="0"/>
              <a:t>Définir ses objectifs et ses priorités</a:t>
            </a:r>
          </a:p>
          <a:p>
            <a:r>
              <a:rPr lang="fr-CA" altLang="fr-FR" dirty="0"/>
              <a:t>Prendre des décisions éclairées</a:t>
            </a:r>
          </a:p>
          <a:p>
            <a:r>
              <a:rPr lang="fr-CA" altLang="fr-FR" dirty="0"/>
              <a:t>Trouver le sens de ses actions </a:t>
            </a:r>
          </a:p>
          <a:p>
            <a:r>
              <a:rPr lang="fr-CA" altLang="fr-FR" dirty="0"/>
              <a:t>Alimenter sa motivation</a:t>
            </a:r>
          </a:p>
          <a:p>
            <a:pPr>
              <a:buFont typeface="Arial" panose="020B0604020202020204" pitchFamily="34" charset="0"/>
              <a:buChar char="•"/>
            </a:pPr>
            <a:endParaRPr lang="fr-CA" noProof="1" smtClean="0"/>
          </a:p>
        </p:txBody>
      </p:sp>
      <p:pic>
        <p:nvPicPr>
          <p:cNvPr id="1026" name="Picture 2" descr="http://smilingsky.fr/wp-content/uploads/2013/04/fairedeschoix-608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1386276"/>
            <a:ext cx="5791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35360" y="332656"/>
            <a:ext cx="3816424" cy="60486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284077" y="349472"/>
            <a:ext cx="3528392" cy="1495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259796" y="4226892"/>
            <a:ext cx="3528392" cy="215443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7968208" y="332656"/>
            <a:ext cx="3888432" cy="424847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95400" y="574223"/>
            <a:ext cx="3096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400" b="1" dirty="0" smtClean="0">
              <a:solidFill>
                <a:prstClr val="white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ma famille pense de moi :</a:t>
            </a:r>
            <a:endParaRPr lang="fr-CA" sz="1600" dirty="0" smtClean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mes amis pensent de moi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Ce que je pense de moi :</a:t>
            </a:r>
            <a:endParaRPr lang="fr-CA" sz="1400" b="1" dirty="0">
              <a:solidFill>
                <a:srgbClr val="E5E8E8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256240" y="810572"/>
            <a:ext cx="33843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E5E8E8"/>
                </a:solidFill>
              </a:rPr>
              <a:t>Quand </a:t>
            </a:r>
            <a:r>
              <a:rPr lang="fr-CA" sz="1400" b="1" smtClean="0">
                <a:solidFill>
                  <a:srgbClr val="E5E8E8"/>
                </a:solidFill>
              </a:rPr>
              <a:t>j’étais enfant, </a:t>
            </a:r>
            <a:r>
              <a:rPr lang="fr-CA" sz="1400" b="1" dirty="0" smtClean="0">
                <a:solidFill>
                  <a:srgbClr val="E5E8E8"/>
                </a:solidFill>
              </a:rPr>
              <a:t>je voulais être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Mes rêves ou projets d’adolescent(e)  :</a:t>
            </a: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endParaRPr lang="fr-CA" sz="1600" dirty="0">
              <a:solidFill>
                <a:srgbClr val="E5E8E8"/>
              </a:solidFill>
            </a:endParaRPr>
          </a:p>
          <a:p>
            <a:endParaRPr lang="fr-CA" sz="1600" dirty="0" smtClean="0">
              <a:solidFill>
                <a:srgbClr val="E5E8E8"/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Aujourd’hui, j’admire ou je m’identifie à…</a:t>
            </a: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600" dirty="0">
              <a:solidFill>
                <a:srgbClr val="40404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511824" y="543150"/>
            <a:ext cx="313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E5E8E8"/>
                </a:solidFill>
              </a:rPr>
              <a:t>Mes principales valeurs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475820" y="4332292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E5E8E8"/>
                </a:solidFill>
              </a:rPr>
              <a:t>Mes principaux intérêts</a:t>
            </a:r>
          </a:p>
          <a:p>
            <a:endParaRPr lang="fr-CA" sz="14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fr-CA" sz="1400" b="1" dirty="0">
              <a:solidFill>
                <a:prstClr val="white">
                  <a:lumMod val="75000"/>
                </a:prstClr>
              </a:solidFill>
            </a:endParaRPr>
          </a:p>
          <a:p>
            <a:endParaRPr lang="fr-CA" sz="1400" b="1" dirty="0">
              <a:solidFill>
                <a:prstClr val="white">
                  <a:lumMod val="75000"/>
                </a:prstClr>
              </a:solidFill>
            </a:endParaRPr>
          </a:p>
          <a:p>
            <a:r>
              <a:rPr lang="fr-CA" sz="1400" b="1" dirty="0" smtClean="0">
                <a:solidFill>
                  <a:srgbClr val="E5E8E8"/>
                </a:solidFill>
              </a:rPr>
              <a:t>Mes aptitudes</a:t>
            </a:r>
          </a:p>
          <a:p>
            <a:endParaRPr lang="fr-CA" sz="1400" dirty="0" smtClean="0">
              <a:solidFill>
                <a:prstClr val="white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212069" y="1844824"/>
            <a:ext cx="3684131" cy="2487468"/>
          </a:xfrm>
          <a:prstGeom prst="ellipse">
            <a:avLst/>
          </a:prstGeom>
          <a:solidFill>
            <a:schemeClr val="bg1"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85192" y="4653136"/>
            <a:ext cx="3888432" cy="1728192"/>
          </a:xfrm>
          <a:prstGeom prst="round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28248" y="4908919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chemeClr val="bg2"/>
                </a:solidFill>
              </a:rPr>
              <a:t>Mes fils conducteurs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1864" y="2124145"/>
            <a:ext cx="2940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b="1" dirty="0">
                <a:solidFill>
                  <a:srgbClr val="E5E8E8"/>
                </a:solidFill>
              </a:rPr>
              <a:t>Animal ou objet qui me représente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439816" y="2420888"/>
            <a:ext cx="3165086" cy="1485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rgbClr val="FF0000"/>
                </a:solidFill>
              </a:rPr>
              <a:t>Mes rêves et aspirations</a:t>
            </a:r>
          </a:p>
          <a:p>
            <a:r>
              <a:rPr lang="fr-CA" sz="1250" b="1" dirty="0">
                <a:solidFill>
                  <a:srgbClr val="404040"/>
                </a:solidFill>
              </a:rPr>
              <a:t>Qu’est-ce que vous aimeriez faire du temps à venir</a:t>
            </a:r>
            <a:r>
              <a:rPr lang="fr-CA" sz="1250" b="1" dirty="0" smtClean="0">
                <a:solidFill>
                  <a:srgbClr val="404040"/>
                </a:solidFill>
              </a:rPr>
              <a:t>?</a:t>
            </a:r>
          </a:p>
          <a:p>
            <a:r>
              <a:rPr lang="fr-CA" sz="1250" b="1" dirty="0" smtClean="0">
                <a:solidFill>
                  <a:srgbClr val="404040"/>
                </a:solidFill>
              </a:rPr>
              <a:t>Quelles contributions aimeriez vous apporter?</a:t>
            </a:r>
            <a:endParaRPr lang="fr-CA" sz="1250" b="1" dirty="0">
              <a:solidFill>
                <a:srgbClr val="404040"/>
              </a:solidFill>
            </a:endParaRPr>
          </a:p>
          <a:p>
            <a:r>
              <a:rPr lang="fr-CA" sz="1250" b="1" dirty="0" smtClean="0">
                <a:solidFill>
                  <a:srgbClr val="404040"/>
                </a:solidFill>
              </a:rPr>
              <a:t>Soyez attentif </a:t>
            </a:r>
            <a:r>
              <a:rPr lang="fr-CA" sz="1250" b="1" dirty="0">
                <a:solidFill>
                  <a:srgbClr val="404040"/>
                </a:solidFill>
              </a:rPr>
              <a:t>à ce qui vous </a:t>
            </a:r>
            <a:r>
              <a:rPr lang="fr-CA" sz="1250" b="1" dirty="0" smtClean="0">
                <a:solidFill>
                  <a:srgbClr val="404040"/>
                </a:solidFill>
              </a:rPr>
              <a:t>stimule.</a:t>
            </a:r>
            <a:endParaRPr lang="fr-CA" sz="1250" b="1" dirty="0">
              <a:solidFill>
                <a:srgbClr val="404040"/>
              </a:solidFill>
            </a:endParaRPr>
          </a:p>
          <a:p>
            <a:r>
              <a:rPr lang="fr-CA" sz="1250" b="1" dirty="0" smtClean="0">
                <a:solidFill>
                  <a:srgbClr val="404040"/>
                </a:solidFill>
              </a:rPr>
              <a:t>Fiez-vous </a:t>
            </a:r>
            <a:r>
              <a:rPr lang="fr-CA" sz="1250" b="1" dirty="0">
                <a:solidFill>
                  <a:srgbClr val="404040"/>
                </a:solidFill>
              </a:rPr>
              <a:t>à votre ressenti.</a:t>
            </a:r>
          </a:p>
        </p:txBody>
      </p:sp>
    </p:spTree>
    <p:extLst>
      <p:ext uri="{BB962C8B-B14F-4D97-AF65-F5344CB8AC3E}">
        <p14:creationId xmlns:p14="http://schemas.microsoft.com/office/powerpoint/2010/main" val="7902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260648"/>
            <a:ext cx="12192000" cy="63367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49888" y="1180218"/>
            <a:ext cx="8274504" cy="2644479"/>
          </a:xfrm>
          <a:prstGeom prst="rect">
            <a:avLst/>
          </a:prstGeom>
          <a:noFill/>
        </p:spPr>
        <p:txBody>
          <a:bodyPr wrap="square" lIns="180000" tIns="432000" rIns="360000" bIns="288000" rtlCol="0">
            <a:spAutoFit/>
          </a:bodyPr>
          <a:lstStyle/>
          <a:p>
            <a:pPr algn="ctr"/>
            <a:r>
              <a:rPr lang="fr-CA" sz="3400" b="1" dirty="0" smtClean="0">
                <a:solidFill>
                  <a:srgbClr val="263050">
                    <a:lumMod val="75000"/>
                  </a:srgbClr>
                </a:solidFill>
                <a:ea typeface="+mj-ea"/>
                <a:cs typeface="+mj-cs"/>
              </a:rPr>
              <a:t>Conclusion</a:t>
            </a:r>
          </a:p>
          <a:p>
            <a:pPr algn="ctr"/>
            <a:endParaRPr lang="fr-CA" sz="3400" b="1" dirty="0">
              <a:solidFill>
                <a:srgbClr val="263050">
                  <a:lumMod val="75000"/>
                </a:srgbClr>
              </a:solidFill>
              <a:ea typeface="+mj-ea"/>
              <a:cs typeface="+mj-cs"/>
            </a:endParaRPr>
          </a:p>
          <a:p>
            <a:pPr marL="45720" lvl="0" algn="ctr">
              <a:lnSpc>
                <a:spcPct val="900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fr-CA" sz="2400" noProof="1">
                <a:solidFill>
                  <a:srgbClr val="263050"/>
                </a:solidFill>
              </a:rPr>
              <a:t>Se connaître, un processus continu et dynamique…</a:t>
            </a:r>
          </a:p>
          <a:p>
            <a:pPr algn="ctr"/>
            <a:endParaRPr lang="fr-CA" sz="2000" dirty="0" smtClean="0">
              <a:solidFill>
                <a:srgbClr val="40404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767408" y="692696"/>
            <a:ext cx="9507408" cy="729392"/>
          </a:xfrm>
        </p:spPr>
        <p:txBody>
          <a:bodyPr/>
          <a:lstStyle/>
          <a:p>
            <a:r>
              <a:rPr lang="fr-CA" dirty="0" smtClean="0"/>
              <a:t>Références 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37970" y="1700808"/>
            <a:ext cx="10298590" cy="2175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b="1" dirty="0" smtClean="0"/>
              <a:t>Dubois, Alain (2006). </a:t>
            </a:r>
            <a:r>
              <a:rPr lang="fr-FR" altLang="fr-FR" dirty="0" smtClean="0"/>
              <a:t>Colloque de l’OCCOPPQ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b="1" dirty="0" smtClean="0"/>
              <a:t>Falardeau, Isabelle (2007). </a:t>
            </a:r>
            <a:r>
              <a:rPr lang="fr-FR" altLang="fr-FR" dirty="0" smtClean="0"/>
              <a:t>Sortir de l’indécision, Septembre éditeur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b="1" dirty="0" smtClean="0"/>
              <a:t>Hétu</a:t>
            </a:r>
            <a:r>
              <a:rPr lang="fr-FR" altLang="fr-FR" b="1" dirty="0"/>
              <a:t>, Jean-Luc (2000).  </a:t>
            </a:r>
            <a:r>
              <a:rPr lang="fr-FR" altLang="fr-FR" dirty="0"/>
              <a:t>Bilan de vie; quand le passé nous </a:t>
            </a:r>
            <a:r>
              <a:rPr lang="fr-FR" altLang="fr-FR" dirty="0" smtClean="0"/>
              <a:t>rattrape, Éditions Fides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dirty="0" smtClean="0"/>
              <a:t> </a:t>
            </a:r>
            <a:r>
              <a:rPr lang="en-US" b="1" dirty="0"/>
              <a:t>Luft J and Ingham H. (1955).</a:t>
            </a:r>
            <a:r>
              <a:rPr lang="en-US" dirty="0">
                <a:latin typeface="Verdana"/>
              </a:rPr>
              <a:t> </a:t>
            </a:r>
            <a:r>
              <a:rPr lang="en-US" dirty="0"/>
              <a:t>The Johari Window: a graphic model for interpersonal relations, University of California Western Training </a:t>
            </a:r>
            <a:r>
              <a:rPr lang="en-US" dirty="0" smtClean="0"/>
              <a:t>Lab</a:t>
            </a:r>
          </a:p>
          <a:p>
            <a:pPr lvl="0">
              <a:lnSpc>
                <a:spcPct val="80000"/>
              </a:lnSpc>
              <a:buClr>
                <a:srgbClr val="263050"/>
              </a:buClr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rgbClr val="263050"/>
                </a:solidFill>
              </a:rPr>
              <a:t>Paquette, Claude. </a:t>
            </a:r>
            <a:r>
              <a:rPr lang="fr-FR" altLang="fr-FR" dirty="0">
                <a:solidFill>
                  <a:srgbClr val="263050"/>
                </a:solidFill>
              </a:rPr>
              <a:t>Trilogie sur les valeurs, Éditions Contrefort</a:t>
            </a:r>
          </a:p>
          <a:p>
            <a:pPr lvl="1">
              <a:lnSpc>
                <a:spcPct val="80000"/>
              </a:lnSpc>
              <a:buClr>
                <a:srgbClr val="263050"/>
              </a:buClr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263050"/>
                </a:solidFill>
              </a:rPr>
              <a:t>Pour que les valeurs ne soient pas du vent (</a:t>
            </a:r>
            <a:r>
              <a:rPr lang="fr-FR" altLang="fr-FR" sz="1600" dirty="0" smtClean="0">
                <a:solidFill>
                  <a:srgbClr val="263050"/>
                </a:solidFill>
              </a:rPr>
              <a:t>2002)</a:t>
            </a:r>
          </a:p>
          <a:p>
            <a:pPr lvl="1">
              <a:lnSpc>
                <a:spcPct val="80000"/>
              </a:lnSpc>
              <a:buClr>
                <a:srgbClr val="263050"/>
              </a:buClr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rgbClr val="263050"/>
                </a:solidFill>
              </a:rPr>
              <a:t>Quelle </a:t>
            </a:r>
            <a:r>
              <a:rPr lang="fr-FR" altLang="fr-FR" sz="1600" dirty="0">
                <a:solidFill>
                  <a:srgbClr val="263050"/>
                </a:solidFill>
              </a:rPr>
              <a:t>est votre mosaïque de vie? (</a:t>
            </a:r>
            <a:r>
              <a:rPr lang="fr-FR" altLang="fr-FR" sz="1600" dirty="0" smtClean="0">
                <a:solidFill>
                  <a:srgbClr val="263050"/>
                </a:solidFill>
              </a:rPr>
              <a:t>2003)</a:t>
            </a:r>
          </a:p>
          <a:p>
            <a:pPr lvl="1">
              <a:lnSpc>
                <a:spcPct val="80000"/>
              </a:lnSpc>
              <a:buClr>
                <a:srgbClr val="263050"/>
              </a:buClr>
              <a:buFont typeface="Arial" panose="020B0604020202020204" pitchFamily="34" charset="0"/>
              <a:buChar char="•"/>
            </a:pPr>
            <a:r>
              <a:rPr lang="fr-FR" altLang="fr-FR" sz="1800" dirty="0" smtClean="0">
                <a:solidFill>
                  <a:srgbClr val="263050"/>
                </a:solidFill>
              </a:rPr>
              <a:t>Vivre </a:t>
            </a:r>
            <a:r>
              <a:rPr lang="fr-FR" altLang="fr-FR" sz="1800" dirty="0">
                <a:solidFill>
                  <a:srgbClr val="263050"/>
                </a:solidFill>
              </a:rPr>
              <a:t>ses valeurs naturelles (2005)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CA" b="1" dirty="0" smtClean="0"/>
              <a:t>Pelletier,</a:t>
            </a:r>
            <a:r>
              <a:rPr lang="fr-CA" b="1" dirty="0" smtClean="0">
                <a:solidFill>
                  <a:srgbClr val="263050"/>
                </a:solidFill>
              </a:rPr>
              <a:t> Denis </a:t>
            </a:r>
            <a:r>
              <a:rPr lang="fr-CA" b="1" smtClean="0">
                <a:solidFill>
                  <a:srgbClr val="263050"/>
                </a:solidFill>
              </a:rPr>
              <a:t>(1991).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793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1061864"/>
          </a:xfrm>
        </p:spPr>
        <p:txBody>
          <a:bodyPr>
            <a:normAutofit/>
          </a:bodyPr>
          <a:lstStyle/>
          <a:p>
            <a:r>
              <a:rPr lang="fr-FR" sz="4800" b="1" noProof="1" smtClean="0">
                <a:solidFill>
                  <a:srgbClr val="263050"/>
                </a:solidFill>
              </a:rPr>
              <a:t>Déroulement</a:t>
            </a:r>
            <a:endParaRPr lang="fr-FR" sz="4800" b="1" noProof="1">
              <a:solidFill>
                <a:srgbClr val="26305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type="body" idx="1"/>
          </p:nvPr>
        </p:nvSpPr>
        <p:spPr>
          <a:xfrm>
            <a:off x="2063552" y="2420888"/>
            <a:ext cx="7740352" cy="324036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altLang="fr-FR" dirty="0" smtClean="0"/>
              <a:t>La </a:t>
            </a:r>
            <a:r>
              <a:rPr lang="fr-CA" altLang="fr-FR" dirty="0"/>
              <a:t>construction de </a:t>
            </a:r>
            <a:r>
              <a:rPr lang="fr-CA" altLang="fr-FR" dirty="0" smtClean="0"/>
              <a:t>l’identité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altLang="fr-FR" dirty="0"/>
              <a:t>Présentation de l’exercice de </a:t>
            </a:r>
            <a:r>
              <a:rPr lang="fr-CA" altLang="fr-FR" dirty="0" smtClean="0"/>
              <a:t>réflexion</a:t>
            </a:r>
            <a:endParaRPr lang="fr-CA" altLang="fr-FR" dirty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altLang="fr-FR" dirty="0"/>
              <a:t>Quelques guides à interroger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altLang="fr-FR" dirty="0"/>
              <a:t>La connaissance de soi au service de l’orientation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altLang="fr-FR" dirty="0" smtClean="0"/>
              <a:t>Conclusion</a:t>
            </a:r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14542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30" y="325194"/>
            <a:ext cx="6128142" cy="612814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341120" y="754400"/>
            <a:ext cx="9509760" cy="1234440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solidFill>
                  <a:srgbClr val="263050"/>
                </a:solidFill>
              </a:rPr>
              <a:t>Qui suis-je?</a:t>
            </a:r>
            <a:endParaRPr lang="fr-FR" sz="4800" b="1" dirty="0">
              <a:solidFill>
                <a:srgbClr val="26305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341120" y="2086348"/>
            <a:ext cx="5186928" cy="766588"/>
          </a:xfrm>
        </p:spPr>
        <p:txBody>
          <a:bodyPr>
            <a:noAutofit/>
          </a:bodyPr>
          <a:lstStyle/>
          <a:p>
            <a:r>
              <a:rPr lang="fr-CA" sz="2800" dirty="0" smtClean="0"/>
              <a:t>L’identité : quelques définitions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341120" y="3068960"/>
            <a:ext cx="5042912" cy="3288847"/>
          </a:xfrm>
        </p:spPr>
        <p:txBody>
          <a:bodyPr>
            <a:normAutofit/>
          </a:bodyPr>
          <a:lstStyle/>
          <a:p>
            <a:r>
              <a:rPr lang="fr-CA" altLang="fr-FR" dirty="0"/>
              <a:t>Sentiment d’être unique par rapport aux autres et d’être unifié par rapport à </a:t>
            </a:r>
            <a:r>
              <a:rPr lang="fr-CA" altLang="fr-FR" dirty="0" smtClean="0"/>
              <a:t>soi </a:t>
            </a:r>
            <a:r>
              <a:rPr lang="fr-CA" altLang="fr-FR" dirty="0"/>
              <a:t>(Pelletier, 1991</a:t>
            </a:r>
            <a:r>
              <a:rPr lang="fr-CA" altLang="fr-FR" dirty="0" smtClean="0"/>
              <a:t>).</a:t>
            </a:r>
          </a:p>
          <a:p>
            <a:r>
              <a:rPr lang="fr-CA" altLang="fr-FR" dirty="0"/>
              <a:t>Processus de définition de soi ayant pour effet le développement d’un sentiment de continuité et de cohérence de l’expérience de soi (Dubois, 2006</a:t>
            </a:r>
            <a:r>
              <a:rPr lang="fr-CA" altLang="fr-FR" dirty="0" smtClean="0"/>
              <a:t>).</a:t>
            </a:r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3810714330"/>
              </p:ext>
            </p:extLst>
          </p:nvPr>
        </p:nvGraphicFramePr>
        <p:xfrm>
          <a:off x="0" y="1772816"/>
          <a:ext cx="12192000" cy="223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re 14"/>
          <p:cNvSpPr txBox="1">
            <a:spLocks/>
          </p:cNvSpPr>
          <p:nvPr/>
        </p:nvSpPr>
        <p:spPr>
          <a:xfrm>
            <a:off x="0" y="899432"/>
            <a:ext cx="1219200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800" b="1" dirty="0" smtClean="0">
                <a:solidFill>
                  <a:srgbClr val="263050"/>
                </a:solidFill>
              </a:rPr>
              <a:t>L’identité : </a:t>
            </a:r>
          </a:p>
          <a:p>
            <a:pPr algn="ctr"/>
            <a:r>
              <a:rPr lang="fr-CA" sz="2800" dirty="0" smtClean="0">
                <a:solidFill>
                  <a:srgbClr val="263050"/>
                </a:solidFill>
              </a:rPr>
              <a:t>L’expérience d’une double tension</a:t>
            </a:r>
            <a:endParaRPr lang="fr-FR" sz="2800" dirty="0">
              <a:solidFill>
                <a:srgbClr val="263050"/>
              </a:solidFill>
            </a:endParaRPr>
          </a:p>
        </p:txBody>
      </p:sp>
      <p:sp>
        <p:nvSpPr>
          <p:cNvPr id="21" name="Forme 20"/>
          <p:cNvSpPr/>
          <p:nvPr/>
        </p:nvSpPr>
        <p:spPr>
          <a:xfrm>
            <a:off x="1847584" y="4005064"/>
            <a:ext cx="8352872" cy="1368137"/>
          </a:xfrm>
          <a:prstGeom prst="leftRightRibbon">
            <a:avLst/>
          </a:prstGeom>
          <a:gradFill rotWithShape="0">
            <a:gsLst>
              <a:gs pos="0">
                <a:schemeClr val="bg2">
                  <a:lumMod val="25000"/>
                </a:schemeClr>
              </a:gs>
              <a:gs pos="39000">
                <a:srgbClr val="443D3D"/>
              </a:gs>
              <a:gs pos="40000">
                <a:schemeClr val="tx1"/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e 21"/>
          <p:cNvGrpSpPr/>
          <p:nvPr/>
        </p:nvGrpSpPr>
        <p:grpSpPr>
          <a:xfrm>
            <a:off x="2639616" y="4077072"/>
            <a:ext cx="1944204" cy="1165807"/>
            <a:chOff x="2639625" y="695956"/>
            <a:chExt cx="1944204" cy="1165807"/>
          </a:xfrm>
        </p:grpSpPr>
        <p:sp>
          <p:nvSpPr>
            <p:cNvPr id="26" name="Rectangle 25"/>
            <p:cNvSpPr/>
            <p:nvPr/>
          </p:nvSpPr>
          <p:spPr>
            <a:xfrm>
              <a:off x="2742224" y="695956"/>
              <a:ext cx="1841605" cy="109380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639625" y="767961"/>
              <a:ext cx="1841605" cy="10938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5344" rIns="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kern="1200" dirty="0" smtClean="0"/>
                <a:t>Stabilité</a:t>
              </a:r>
              <a:endParaRPr lang="fr-CA" kern="12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375942" y="4293096"/>
            <a:ext cx="2336643" cy="1165804"/>
            <a:chOff x="7375951" y="911983"/>
            <a:chExt cx="2336643" cy="1165804"/>
          </a:xfrm>
        </p:grpSpPr>
        <p:sp>
          <p:nvSpPr>
            <p:cNvPr id="24" name="Rectangle 23"/>
            <p:cNvSpPr/>
            <p:nvPr/>
          </p:nvSpPr>
          <p:spPr>
            <a:xfrm>
              <a:off x="7536152" y="911983"/>
              <a:ext cx="2176442" cy="109380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375951" y="983985"/>
              <a:ext cx="2176442" cy="10938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5344" rIns="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kern="1200" dirty="0" smtClean="0"/>
                <a:t>Changement</a:t>
              </a:r>
              <a:endParaRPr lang="fr-CA" kern="1200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767408" y="5733256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/>
              <a:t>Maintenus en équilibre par le rôle de la mémoire et du travail cognitif (Hétu, 2000)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6838052"/>
              </p:ext>
            </p:extLst>
          </p:nvPr>
        </p:nvGraphicFramePr>
        <p:xfrm>
          <a:off x="5695504" y="980728"/>
          <a:ext cx="64964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ce réservé du contenu 15"/>
          <p:cNvSpPr>
            <a:spLocks noGrp="1"/>
          </p:cNvSpPr>
          <p:nvPr>
            <p:ph sz="half" idx="4294967295"/>
          </p:nvPr>
        </p:nvSpPr>
        <p:spPr>
          <a:xfrm>
            <a:off x="1202851" y="3068960"/>
            <a:ext cx="6045277" cy="5760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CA" altLang="fr-FR" sz="1800" dirty="0" smtClean="0">
                <a:solidFill>
                  <a:srgbClr val="263050"/>
                </a:solidFill>
              </a:rPr>
              <a:t>« Nous sommes une histoire, une histoire vécue d’abord »</a:t>
            </a:r>
            <a:endParaRPr lang="fr-CA" altLang="fr-FR" sz="1800" dirty="0">
              <a:solidFill>
                <a:srgbClr val="263050"/>
              </a:solidFill>
            </a:endParaRPr>
          </a:p>
        </p:txBody>
      </p:sp>
      <p:sp>
        <p:nvSpPr>
          <p:cNvPr id="4" name="Titre 14"/>
          <p:cNvSpPr txBox="1">
            <a:spLocks/>
          </p:cNvSpPr>
          <p:nvPr/>
        </p:nvSpPr>
        <p:spPr>
          <a:xfrm>
            <a:off x="1271464" y="1628800"/>
            <a:ext cx="5328592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800" b="1" dirty="0" smtClean="0">
                <a:solidFill>
                  <a:srgbClr val="263050"/>
                </a:solidFill>
              </a:rPr>
              <a:t>L’identité : </a:t>
            </a:r>
          </a:p>
          <a:p>
            <a:r>
              <a:rPr lang="fr-CA" sz="2800" dirty="0" smtClean="0">
                <a:solidFill>
                  <a:srgbClr val="263050"/>
                </a:solidFill>
              </a:rPr>
              <a:t>Un processus en évolution</a:t>
            </a:r>
            <a:endParaRPr lang="fr-FR" sz="2800" dirty="0">
              <a:solidFill>
                <a:srgbClr val="263050"/>
              </a:solidFill>
            </a:endParaRPr>
          </a:p>
        </p:txBody>
      </p:sp>
      <p:sp>
        <p:nvSpPr>
          <p:cNvPr id="5" name="Espace réservé du contenu 15"/>
          <p:cNvSpPr txBox="1">
            <a:spLocks/>
          </p:cNvSpPr>
          <p:nvPr/>
        </p:nvSpPr>
        <p:spPr>
          <a:xfrm>
            <a:off x="2045857" y="3874230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</a:pPr>
            <a:r>
              <a:rPr lang="fr-CA" altLang="fr-FR" sz="2400" dirty="0" smtClean="0">
                <a:solidFill>
                  <a:srgbClr val="263050"/>
                </a:solidFill>
              </a:rPr>
              <a:t>Trois étapes importantes</a:t>
            </a:r>
            <a:r>
              <a:rPr lang="fr-CA" altLang="fr-FR" sz="2400" dirty="0" smtClean="0"/>
              <a:t>…</a:t>
            </a:r>
            <a:endParaRPr lang="fr-CA" altLang="fr-FR" sz="2400" dirty="0"/>
          </a:p>
        </p:txBody>
      </p:sp>
      <p:sp>
        <p:nvSpPr>
          <p:cNvPr id="8" name="Espace réservé du contenu 15"/>
          <p:cNvSpPr txBox="1">
            <a:spLocks/>
          </p:cNvSpPr>
          <p:nvPr/>
        </p:nvSpPr>
        <p:spPr>
          <a:xfrm>
            <a:off x="1343472" y="3356992"/>
            <a:ext cx="19442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</a:pPr>
            <a:r>
              <a:rPr lang="fr-CA" altLang="fr-FR" sz="1800" dirty="0" smtClean="0">
                <a:solidFill>
                  <a:srgbClr val="263050"/>
                </a:solidFill>
              </a:rPr>
              <a:t>(Hétu, 2000)</a:t>
            </a:r>
            <a:endParaRPr lang="fr-CA" altLang="fr-FR" sz="1800" dirty="0"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3351" y="260648"/>
            <a:ext cx="11665297" cy="63367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132814" y="3573016"/>
            <a:ext cx="2365066" cy="2346282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88626" y="3573016"/>
            <a:ext cx="2365066" cy="2346282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79728" y="1119700"/>
            <a:ext cx="2365066" cy="2346282"/>
          </a:xfrm>
          <a:prstGeom prst="rect">
            <a:avLst/>
          </a:prstGeom>
          <a:solidFill>
            <a:srgbClr val="6BB92F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AC2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42206" y="1119700"/>
            <a:ext cx="2365066" cy="2346282"/>
          </a:xfrm>
          <a:prstGeom prst="rect">
            <a:avLst/>
          </a:prstGeom>
          <a:solidFill>
            <a:srgbClr val="70AC2E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23590" y="1489075"/>
            <a:ext cx="4032250" cy="64452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fr-CA" sz="3400" b="1" noProof="1" smtClean="0"/>
              <a:t>La fenêtre de Johari </a:t>
            </a:r>
          </a:p>
          <a:p>
            <a:pPr>
              <a:buFont typeface="Arial" panose="020B0604020202020204" pitchFamily="34" charset="0"/>
              <a:buChar char="•"/>
            </a:pPr>
            <a:endParaRPr lang="en-US" noProof="1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noProof="1" smtClean="0"/>
              <a:t>Quatre grands domaines de la connaissance de soi.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1" smtClean="0"/>
              <a:t>Être à l’écoute de son entourage, s’exprimer et vivre de nouvelles expériences pour développer notre connaissance des zones grises.</a:t>
            </a:r>
            <a:endParaRPr lang="fr-CA" noProof="1" smtClean="0"/>
          </a:p>
          <a:p>
            <a:pPr marL="45720" indent="0">
              <a:buNone/>
            </a:pPr>
            <a:endParaRPr lang="fr-CA" sz="2800" noProof="1" smtClean="0"/>
          </a:p>
        </p:txBody>
      </p:sp>
      <p:sp>
        <p:nvSpPr>
          <p:cNvPr id="7" name="ZoneTexte 6"/>
          <p:cNvSpPr txBox="1"/>
          <p:nvPr/>
        </p:nvSpPr>
        <p:spPr>
          <a:xfrm>
            <a:off x="8236302" y="249289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>
                <a:solidFill>
                  <a:prstClr val="white"/>
                </a:solidFill>
              </a:rPr>
              <a:t>Arts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532183">
            <a:off x="7380701" y="398271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>
                <a:solidFill>
                  <a:prstClr val="white"/>
                </a:solidFill>
              </a:rPr>
              <a:t>Gérer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72428">
            <a:off x="7094100" y="286040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>
                <a:solidFill>
                  <a:prstClr val="white"/>
                </a:solidFill>
              </a:rPr>
              <a:t>Défi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365055">
            <a:off x="9633375" y="3535657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>
                <a:solidFill>
                  <a:prstClr val="white"/>
                </a:solidFill>
              </a:rPr>
              <a:t>Respect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769454">
            <a:off x="9251219" y="4639939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 smtClean="0">
                <a:solidFill>
                  <a:prstClr val="white"/>
                </a:solidFill>
              </a:rPr>
              <a:t>Prestige</a:t>
            </a:r>
            <a:endParaRPr lang="fr-FR" sz="800" dirty="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616280" y="2292841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 smtClean="0">
                <a:solidFill>
                  <a:prstClr val="white"/>
                </a:solidFill>
              </a:rPr>
              <a:t>Maths</a:t>
            </a:r>
            <a:endParaRPr lang="fr-FR" sz="900" dirty="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67881">
            <a:off x="9545908" y="2910836"/>
            <a:ext cx="86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00" dirty="0" smtClean="0">
                <a:solidFill>
                  <a:prstClr val="white"/>
                </a:solidFill>
              </a:rPr>
              <a:t>Réussite</a:t>
            </a:r>
            <a:endParaRPr lang="fr-FR" sz="700" dirty="0">
              <a:solidFill>
                <a:prstClr val="white"/>
              </a:solidFill>
            </a:endParaRPr>
          </a:p>
        </p:txBody>
      </p:sp>
      <p:sp>
        <p:nvSpPr>
          <p:cNvPr id="23" name="Secteurs 22"/>
          <p:cNvSpPr/>
          <p:nvPr/>
        </p:nvSpPr>
        <p:spPr>
          <a:xfrm rot="5400000">
            <a:off x="8142206" y="1119700"/>
            <a:ext cx="2346282" cy="2346282"/>
          </a:xfrm>
          <a:prstGeom prst="pieWedge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Secteurs 26"/>
          <p:cNvSpPr/>
          <p:nvPr/>
        </p:nvSpPr>
        <p:spPr>
          <a:xfrm rot="10800000">
            <a:off x="8142206" y="3554681"/>
            <a:ext cx="2346282" cy="2346282"/>
          </a:xfrm>
          <a:prstGeom prst="pieWedge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Secteurs 34"/>
          <p:cNvSpPr/>
          <p:nvPr/>
        </p:nvSpPr>
        <p:spPr>
          <a:xfrm>
            <a:off x="5698512" y="1119700"/>
            <a:ext cx="2346282" cy="2346282"/>
          </a:xfrm>
          <a:prstGeom prst="pieWedge">
            <a:avLst/>
          </a:prstGeom>
          <a:solidFill>
            <a:srgbClr val="6BC32F">
              <a:alpha val="7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e 36"/>
          <p:cNvGrpSpPr/>
          <p:nvPr/>
        </p:nvGrpSpPr>
        <p:grpSpPr>
          <a:xfrm rot="10800000">
            <a:off x="5707410" y="3574520"/>
            <a:ext cx="2346282" cy="2346282"/>
            <a:chOff x="5031172" y="251544"/>
            <a:chExt cx="2346282" cy="2346282"/>
          </a:xfrm>
        </p:grpSpPr>
        <p:sp>
          <p:nvSpPr>
            <p:cNvPr id="38" name="Secteurs 37"/>
            <p:cNvSpPr/>
            <p:nvPr/>
          </p:nvSpPr>
          <p:spPr>
            <a:xfrm rot="5400000">
              <a:off x="5031172" y="251544"/>
              <a:ext cx="2346282" cy="2346282"/>
            </a:xfrm>
            <a:prstGeom prst="pieWedge">
              <a:avLst/>
            </a:prstGeom>
            <a:solidFill>
              <a:srgbClr val="6BC32F">
                <a:alpha val="74902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Secteurs 4"/>
            <p:cNvSpPr/>
            <p:nvPr/>
          </p:nvSpPr>
          <p:spPr>
            <a:xfrm>
              <a:off x="5031172" y="938754"/>
              <a:ext cx="1659072" cy="165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200">
                <a:solidFill>
                  <a:prstClr val="white"/>
                </a:solidFill>
              </a:endParaRP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10454049" y="683404"/>
            <a:ext cx="125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404040"/>
                </a:solidFill>
              </a:rPr>
              <a:t>Inconnu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256240" y="3717032"/>
            <a:ext cx="21070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prstClr val="white"/>
                </a:solidFill>
              </a:rPr>
              <a:t>Domaine inconnu</a:t>
            </a:r>
          </a:p>
          <a:p>
            <a:r>
              <a:rPr lang="fr-CA" sz="1400" dirty="0" smtClean="0">
                <a:solidFill>
                  <a:prstClr val="white"/>
                </a:solidFill>
              </a:rPr>
              <a:t>Inconnu de soi et inconnu des autres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269751" y="2516644"/>
            <a:ext cx="17912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prstClr val="white"/>
                </a:solidFill>
              </a:rPr>
              <a:t>Zone aveugle</a:t>
            </a:r>
          </a:p>
          <a:p>
            <a:r>
              <a:rPr lang="fr-CA" sz="1400" dirty="0" smtClean="0">
                <a:solidFill>
                  <a:prstClr val="white"/>
                </a:solidFill>
              </a:rPr>
              <a:t>Inconnu de soi, mais connu des autres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727848" y="683404"/>
            <a:ext cx="1102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70AC2E"/>
                </a:solidFill>
              </a:rPr>
              <a:t>Connu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879976" y="2556773"/>
            <a:ext cx="19766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mtClean="0">
                <a:solidFill>
                  <a:prstClr val="white"/>
                </a:solidFill>
              </a:rPr>
              <a:t>Domaine public</a:t>
            </a:r>
            <a:endParaRPr lang="fr-CA" dirty="0" smtClean="0">
              <a:solidFill>
                <a:prstClr val="white"/>
              </a:solidFill>
            </a:endParaRPr>
          </a:p>
          <a:p>
            <a:r>
              <a:rPr lang="fr-CA" sz="1400" dirty="0" smtClean="0">
                <a:solidFill>
                  <a:prstClr val="white"/>
                </a:solidFill>
              </a:rPr>
              <a:t>Connu de soi et connu des autres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875398" y="3717032"/>
            <a:ext cx="22368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prstClr val="white"/>
                </a:solidFill>
              </a:rPr>
              <a:t>Domaine caché </a:t>
            </a:r>
            <a:r>
              <a:rPr lang="fr-CA" sz="1400" dirty="0" smtClean="0">
                <a:solidFill>
                  <a:prstClr val="white"/>
                </a:solidFill>
              </a:rPr>
              <a:t>(privé)</a:t>
            </a:r>
          </a:p>
          <a:p>
            <a:r>
              <a:rPr lang="fr-CA" sz="1400" dirty="0" smtClean="0">
                <a:solidFill>
                  <a:prstClr val="white"/>
                </a:solidFill>
              </a:rPr>
              <a:t>Connu de soi, mais inconnu des autres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888088" y="539969"/>
            <a:ext cx="236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404040">
                    <a:lumMod val="50000"/>
                  </a:srgbClr>
                </a:solidFill>
              </a:rPr>
              <a:t>Moi</a:t>
            </a:r>
          </a:p>
        </p:txBody>
      </p:sp>
      <p:sp>
        <p:nvSpPr>
          <p:cNvPr id="52" name="ZoneTexte 51"/>
          <p:cNvSpPr txBox="1"/>
          <p:nvPr/>
        </p:nvSpPr>
        <p:spPr>
          <a:xfrm rot="16200000">
            <a:off x="4052619" y="3249116"/>
            <a:ext cx="236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rgbClr val="404040">
                    <a:lumMod val="50000"/>
                  </a:srgbClr>
                </a:solidFill>
              </a:rPr>
              <a:t>Autres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8556788" y="836712"/>
            <a:ext cx="1787684" cy="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>
            <a:off x="5807968" y="836712"/>
            <a:ext cx="1687492" cy="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5231904" y="1196752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5231904" y="4291398"/>
            <a:ext cx="0" cy="122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4727848" y="5589240"/>
            <a:ext cx="125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404040"/>
                </a:solidFill>
              </a:rPr>
              <a:t>Inconnu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23392" y="2041103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/>
            <a:r>
              <a:rPr lang="en-US" sz="1400" dirty="0">
                <a:solidFill>
                  <a:srgbClr val="404040"/>
                </a:solidFill>
              </a:rPr>
              <a:t>Joseph Luft and Harrington Ingham (1955 )</a:t>
            </a:r>
            <a:endParaRPr lang="en-US" sz="1400" noProof="1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35360" y="332656"/>
            <a:ext cx="3816424" cy="6048672"/>
          </a:xfrm>
          <a:prstGeom prst="roundRect">
            <a:avLst/>
          </a:prstGeom>
          <a:solidFill>
            <a:srgbClr val="6BC32F">
              <a:alpha val="75000"/>
            </a:srgbClr>
          </a:solidFill>
          <a:ln w="15875">
            <a:solidFill>
              <a:schemeClr val="tx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295800" y="349472"/>
            <a:ext cx="3528392" cy="1728192"/>
          </a:xfrm>
          <a:prstGeom prst="round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4295800" y="4653136"/>
            <a:ext cx="3528392" cy="1728192"/>
          </a:xfrm>
          <a:prstGeom prst="round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7968208" y="332656"/>
            <a:ext cx="3888432" cy="4248472"/>
          </a:xfrm>
          <a:prstGeom prst="roundRect">
            <a:avLst/>
          </a:prstGeom>
          <a:solidFill>
            <a:srgbClr val="6BC32F">
              <a:alpha val="75000"/>
            </a:srgbClr>
          </a:solidFill>
          <a:ln w="15875">
            <a:solidFill>
              <a:schemeClr val="tx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10644" y="551739"/>
            <a:ext cx="30963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400" b="1" dirty="0" smtClean="0">
              <a:solidFill>
                <a:prstClr val="white"/>
              </a:solidFill>
            </a:endParaRPr>
          </a:p>
          <a:p>
            <a:r>
              <a:rPr lang="fr-CA" sz="1400" b="1" dirty="0" smtClean="0">
                <a:solidFill>
                  <a:srgbClr val="FF0000"/>
                </a:solidFill>
              </a:rPr>
              <a:t>Ce que ma famille pense de moi :</a:t>
            </a:r>
            <a:endParaRPr lang="fr-CA" sz="1600" dirty="0" smtClean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Vos parents, vos frères et sœurs?</a:t>
            </a:r>
          </a:p>
          <a:p>
            <a:r>
              <a:rPr lang="fr-CA" sz="1300" b="1" dirty="0">
                <a:solidFill>
                  <a:srgbClr val="404040">
                    <a:lumMod val="50000"/>
                  </a:srgbClr>
                </a:solidFill>
              </a:rPr>
              <a:t>Comment vous perçoivent-ils?</a:t>
            </a:r>
          </a:p>
          <a:p>
            <a:r>
              <a:rPr lang="fr-CA" sz="1300" b="1" dirty="0">
                <a:solidFill>
                  <a:srgbClr val="404040">
                    <a:lumMod val="50000"/>
                  </a:srgbClr>
                </a:solidFill>
              </a:rPr>
              <a:t>Qu’ont-ils déjà dit de vous?</a:t>
            </a: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400" b="1" dirty="0" smtClean="0">
                <a:solidFill>
                  <a:srgbClr val="FF0000"/>
                </a:solidFill>
              </a:rPr>
              <a:t>Ce que mes amis pensent de moi :</a:t>
            </a:r>
          </a:p>
          <a:p>
            <a:r>
              <a:rPr lang="fr-CA" sz="1300" b="1" dirty="0">
                <a:solidFill>
                  <a:srgbClr val="404040">
                    <a:lumMod val="50000"/>
                  </a:srgbClr>
                </a:solidFill>
              </a:rPr>
              <a:t>Leurs perceptions, les qualités qu’ils vous ont réflétées, reconnues et ce qu’ils apprécient de vous?</a:t>
            </a:r>
          </a:p>
          <a:p>
            <a:endParaRPr lang="fr-CA" sz="1300" b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300" b="1" dirty="0">
                <a:solidFill>
                  <a:srgbClr val="404040">
                    <a:lumMod val="50000"/>
                  </a:srgbClr>
                </a:solidFill>
              </a:rPr>
              <a:t>Ce qu’ils trouvent de plus représentatif de votre personnalité </a:t>
            </a:r>
            <a:r>
              <a:rPr lang="fr-CA" sz="1300" b="1" dirty="0" smtClean="0">
                <a:solidFill>
                  <a:srgbClr val="404040">
                    <a:lumMod val="50000"/>
                  </a:srgbClr>
                </a:solidFill>
              </a:rPr>
              <a:t>?</a:t>
            </a:r>
          </a:p>
          <a:p>
            <a:endParaRPr lang="fr-CA" sz="1600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400" b="1" dirty="0" smtClean="0">
                <a:solidFill>
                  <a:srgbClr val="FF0000"/>
                </a:solidFill>
              </a:rPr>
              <a:t>Ce que je pense de moi :</a:t>
            </a:r>
            <a:endParaRPr lang="fr-CA" sz="1400" b="1" dirty="0">
              <a:solidFill>
                <a:srgbClr val="FF0000"/>
              </a:solidFill>
            </a:endParaRPr>
          </a:p>
          <a:p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Êtes-vous d’accord avec ce que les autres pensent de </a:t>
            </a:r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vous?</a:t>
            </a:r>
            <a:endParaRPr lang="fr-CA" sz="1300" b="1" dirty="0">
              <a:solidFill>
                <a:srgbClr val="263050">
                  <a:lumMod val="50000"/>
                </a:srgbClr>
              </a:solidFill>
            </a:endParaRPr>
          </a:p>
          <a:p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En quoi suis-je différent des autres</a:t>
            </a:r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?</a:t>
            </a:r>
            <a:endParaRPr lang="fr-CA" sz="1300" b="1" dirty="0">
              <a:solidFill>
                <a:srgbClr val="263050">
                  <a:lumMod val="50000"/>
                </a:srgbClr>
              </a:solidFill>
            </a:endParaRPr>
          </a:p>
          <a:p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Quelles sont les qualités que je m’attribue</a:t>
            </a:r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?</a:t>
            </a:r>
            <a:endParaRPr lang="fr-CA" sz="1300" b="1" dirty="0">
              <a:solidFill>
                <a:srgbClr val="263050">
                  <a:lumMod val="50000"/>
                </a:srgbClr>
              </a:solidFill>
            </a:endParaRPr>
          </a:p>
          <a:p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Quelles sont mes forces et mes </a:t>
            </a:r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faiblesses?</a:t>
            </a:r>
          </a:p>
          <a:p>
            <a:r>
              <a:rPr lang="fr-CA" sz="1300" b="1" dirty="0" smtClean="0">
                <a:solidFill>
                  <a:srgbClr val="263050">
                    <a:lumMod val="50000"/>
                  </a:srgbClr>
                </a:solidFill>
              </a:rPr>
              <a:t>Quels </a:t>
            </a:r>
            <a:r>
              <a:rPr lang="fr-CA" sz="1300" b="1" dirty="0">
                <a:solidFill>
                  <a:srgbClr val="263050">
                    <a:lumMod val="50000"/>
                  </a:srgbClr>
                </a:solidFill>
              </a:rPr>
              <a:t>sont mes traits de personnalité?</a:t>
            </a:r>
          </a:p>
          <a:p>
            <a:endParaRPr lang="fr-CA" sz="1400" b="1" dirty="0" smtClean="0">
              <a:solidFill>
                <a:srgbClr val="40404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256240" y="810572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FF0000"/>
                </a:solidFill>
              </a:rPr>
              <a:t>Quand j’étais enfant, je voulais être :</a:t>
            </a:r>
          </a:p>
          <a:p>
            <a:r>
              <a:rPr lang="fr-CA" sz="1300" b="1" dirty="0">
                <a:solidFill>
                  <a:srgbClr val="404040">
                    <a:lumMod val="50000"/>
                  </a:srgbClr>
                </a:solidFill>
              </a:rPr>
              <a:t>Professions rêvées. Pensez à des personnages qui vous ont fasciné (TV, Films). À des personnes dans votre environnement immédiat et à la profession qu’ils exerçaient. </a:t>
            </a:r>
          </a:p>
          <a:p>
            <a:endParaRPr lang="fr-CA" sz="1600" dirty="0" smtClean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400" b="1" dirty="0" smtClean="0">
                <a:solidFill>
                  <a:srgbClr val="FF0000"/>
                </a:solidFill>
              </a:rPr>
              <a:t>Mes rêves ou projets d’adolescent(e)  :</a:t>
            </a:r>
          </a:p>
          <a:p>
            <a:r>
              <a:rPr lang="fr-CA" sz="1300" b="1" dirty="0">
                <a:solidFill>
                  <a:srgbClr val="404040">
                    <a:lumMod val="50000"/>
                  </a:srgbClr>
                </a:solidFill>
              </a:rPr>
              <a:t>Qu’est-ce qui vous allumait davantage, qui vous animait. Les idéaux que vous aviez. </a:t>
            </a:r>
            <a:endParaRPr lang="fr-CA" sz="1300" b="1" dirty="0" smtClean="0">
              <a:solidFill>
                <a:srgbClr val="404040">
                  <a:lumMod val="50000"/>
                </a:srgbClr>
              </a:solidFill>
            </a:endParaRPr>
          </a:p>
          <a:p>
            <a:endParaRPr lang="fr-CA" sz="1600" dirty="0" smtClean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400" b="1" dirty="0" smtClean="0">
                <a:solidFill>
                  <a:srgbClr val="FF0000"/>
                </a:solidFill>
              </a:rPr>
              <a:t>Aujourd’hui, j’admire ou je m’identifie à…</a:t>
            </a:r>
          </a:p>
          <a:p>
            <a:r>
              <a:rPr lang="fr-CA" sz="1300" b="1" dirty="0">
                <a:solidFill>
                  <a:srgbClr val="404040">
                    <a:lumMod val="50000"/>
                  </a:srgbClr>
                </a:solidFill>
              </a:rPr>
              <a:t>Pensez aux personnages publics que vous admirez, que ce soit politique, artistique, etc. Les personnes de votre entourage.</a:t>
            </a:r>
          </a:p>
          <a:p>
            <a:endParaRPr lang="fr-CA" sz="1300" b="1" dirty="0">
              <a:solidFill>
                <a:srgbClr val="404040">
                  <a:lumMod val="50000"/>
                </a:srgbClr>
              </a:solidFill>
            </a:endParaRPr>
          </a:p>
          <a:p>
            <a:r>
              <a:rPr lang="fr-CA" sz="1300" b="1" dirty="0">
                <a:solidFill>
                  <a:srgbClr val="404040">
                    <a:lumMod val="50000"/>
                  </a:srgbClr>
                </a:solidFill>
              </a:rPr>
              <a:t>Pourquoi ? </a:t>
            </a:r>
          </a:p>
          <a:p>
            <a:endParaRPr lang="fr-CA" sz="1400" b="1" dirty="0">
              <a:solidFill>
                <a:srgbClr val="404040"/>
              </a:solidFill>
            </a:endParaRPr>
          </a:p>
          <a:p>
            <a:endParaRPr lang="fr-CA" sz="1600" dirty="0">
              <a:solidFill>
                <a:srgbClr val="40404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511824" y="602685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prstClr val="white">
                    <a:lumMod val="75000"/>
                  </a:prstClr>
                </a:solidFill>
              </a:rPr>
              <a:t>Mes principales valeurs</a:t>
            </a:r>
          </a:p>
          <a:p>
            <a:endParaRPr lang="fr-CA" sz="1400" b="1" dirty="0">
              <a:solidFill>
                <a:prstClr val="white">
                  <a:lumMod val="75000"/>
                </a:prstClr>
              </a:solidFill>
            </a:endParaRPr>
          </a:p>
          <a:p>
            <a:endParaRPr lang="fr-CA" sz="1400" b="1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511824" y="4996333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prstClr val="white">
                    <a:lumMod val="75000"/>
                  </a:prstClr>
                </a:solidFill>
              </a:rPr>
              <a:t>Mes principaux intérêts</a:t>
            </a:r>
          </a:p>
          <a:p>
            <a:endParaRPr lang="fr-CA" sz="14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fr-CA" sz="1400" b="1" dirty="0" smtClean="0">
              <a:solidFill>
                <a:prstClr val="white">
                  <a:lumMod val="75000"/>
                </a:prstClr>
              </a:solidFill>
            </a:endParaRPr>
          </a:p>
          <a:p>
            <a:endParaRPr lang="fr-CA" sz="1400" dirty="0" smtClean="0">
              <a:solidFill>
                <a:prstClr val="white">
                  <a:lumMod val="75000"/>
                </a:prstClr>
              </a:solidFill>
            </a:endParaRPr>
          </a:p>
          <a:p>
            <a:r>
              <a:rPr lang="fr-CA" sz="1400" b="1" dirty="0" smtClean="0">
                <a:solidFill>
                  <a:prstClr val="white">
                    <a:lumMod val="75000"/>
                  </a:prstClr>
                </a:solidFill>
              </a:rPr>
              <a:t>Mes aptitudes</a:t>
            </a:r>
          </a:p>
          <a:p>
            <a:endParaRPr lang="fr-CA" sz="1400" dirty="0" smtClean="0">
              <a:solidFill>
                <a:prstClr val="white"/>
              </a:solidFill>
            </a:endParaRPr>
          </a:p>
          <a:p>
            <a:endParaRPr lang="fr-CA" sz="1400" b="1" dirty="0" smtClean="0">
              <a:solidFill>
                <a:srgbClr val="40404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511824" y="1988840"/>
            <a:ext cx="3096344" cy="2736304"/>
          </a:xfrm>
          <a:prstGeom prst="ellipse">
            <a:avLst/>
          </a:prstGeom>
          <a:gradFill>
            <a:gsLst>
              <a:gs pos="41000">
                <a:srgbClr val="6BC32F">
                  <a:alpha val="85000"/>
                </a:srgbClr>
              </a:gs>
              <a:gs pos="100000">
                <a:schemeClr val="bg1"/>
              </a:gs>
              <a:gs pos="74000">
                <a:schemeClr val="bg1"/>
              </a:gs>
              <a:gs pos="100000">
                <a:schemeClr val="bg1"/>
              </a:gs>
            </a:gsLst>
            <a:lin ang="5400000" scaled="1"/>
          </a:gradFill>
          <a:ln w="15875">
            <a:solidFill>
              <a:schemeClr val="tx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587171" y="2771294"/>
            <a:ext cx="302433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srgbClr val="FF0000"/>
                </a:solidFill>
              </a:rPr>
              <a:t>Animal ou objet qui me représente</a:t>
            </a:r>
          </a:p>
          <a:p>
            <a:r>
              <a:rPr lang="fr-CA" sz="1300" b="1" dirty="0">
                <a:solidFill>
                  <a:srgbClr val="263050"/>
                </a:solidFill>
              </a:rPr>
              <a:t>Animal ou objet qui permet de définir ou de préciser un trait particulier chez vous. Pourquoi?</a:t>
            </a:r>
          </a:p>
          <a:p>
            <a:pPr algn="ctr"/>
            <a:endParaRPr lang="fr-CA" sz="1400" b="1" dirty="0">
              <a:solidFill>
                <a:srgbClr val="404040">
                  <a:lumMod val="50000"/>
                </a:srgbClr>
              </a:solidFill>
            </a:endParaRPr>
          </a:p>
          <a:p>
            <a:pPr algn="ctr"/>
            <a:r>
              <a:rPr lang="fr-CA" sz="1400" b="1" dirty="0" smtClean="0">
                <a:solidFill>
                  <a:srgbClr val="404040">
                    <a:lumMod val="20000"/>
                    <a:lumOff val="80000"/>
                  </a:srgbClr>
                </a:solidFill>
              </a:rPr>
              <a:t>Mes rêves et aspirations</a:t>
            </a:r>
          </a:p>
          <a:p>
            <a:endParaRPr lang="fr-CA" sz="1400" dirty="0">
              <a:solidFill>
                <a:srgbClr val="404040"/>
              </a:solidFill>
            </a:endParaRPr>
          </a:p>
          <a:p>
            <a:endParaRPr lang="fr-CA" sz="1400" b="1" dirty="0" smtClean="0">
              <a:solidFill>
                <a:srgbClr val="404040">
                  <a:lumMod val="50000"/>
                </a:srgb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85192" y="4653136"/>
            <a:ext cx="3888432" cy="1728192"/>
          </a:xfrm>
          <a:prstGeom prst="round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28248" y="492142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>
                <a:solidFill>
                  <a:prstClr val="white">
                    <a:lumMod val="75000"/>
                  </a:prstClr>
                </a:solidFill>
              </a:rPr>
              <a:t>Mes fils conducteurs</a:t>
            </a:r>
          </a:p>
        </p:txBody>
      </p:sp>
    </p:spTree>
    <p:extLst>
      <p:ext uri="{BB962C8B-B14F-4D97-AF65-F5344CB8AC3E}">
        <p14:creationId xmlns:p14="http://schemas.microsoft.com/office/powerpoint/2010/main" val="24001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3351" y="260648"/>
            <a:ext cx="11665297" cy="633670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123379" y="1403424"/>
            <a:ext cx="9509125" cy="1233488"/>
          </a:xfrm>
        </p:spPr>
        <p:txBody>
          <a:bodyPr>
            <a:normAutofit/>
          </a:bodyPr>
          <a:lstStyle/>
          <a:p>
            <a:r>
              <a:rPr lang="fr-FR" sz="4800" b="1" noProof="1" smtClean="0">
                <a:solidFill>
                  <a:srgbClr val="263050"/>
                </a:solidFill>
              </a:rPr>
              <a:t>Quelques guides à interroger…</a:t>
            </a:r>
            <a:endParaRPr lang="fr-FR" sz="4800" b="1" noProof="1">
              <a:solidFill>
                <a:srgbClr val="263050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860601" y="3770051"/>
            <a:ext cx="2811463" cy="1531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fr-CA" sz="2400" noProof="1" smtClean="0">
                <a:solidFill>
                  <a:srgbClr val="263050"/>
                </a:solidFill>
              </a:rPr>
              <a:t>Valeurs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r-CA" sz="2400" noProof="1" smtClean="0">
                <a:solidFill>
                  <a:srgbClr val="263050"/>
                </a:solidFill>
              </a:rPr>
              <a:t>Intérêts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fr-CA" sz="2400" noProof="1" smtClean="0">
                <a:solidFill>
                  <a:srgbClr val="263050"/>
                </a:solidFill>
              </a:rPr>
              <a:t>Aptitudes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fr-CA" sz="2400" noProof="1" smtClean="0">
              <a:solidFill>
                <a:srgbClr val="263050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516785" y="3770051"/>
            <a:ext cx="2811463" cy="131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endParaRPr lang="fr-CA" sz="2400" noProof="1" smtClean="0">
              <a:solidFill>
                <a:srgbClr val="263050"/>
              </a:solidFill>
            </a:endParaRPr>
          </a:p>
        </p:txBody>
      </p:sp>
      <p:sp>
        <p:nvSpPr>
          <p:cNvPr id="18" name="Espace réservé du contenu 15"/>
          <p:cNvSpPr txBox="1">
            <a:spLocks/>
          </p:cNvSpPr>
          <p:nvPr/>
        </p:nvSpPr>
        <p:spPr>
          <a:xfrm>
            <a:off x="2063552" y="2924944"/>
            <a:ext cx="871296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</a:pPr>
            <a:r>
              <a:rPr lang="fr-CA" altLang="fr-FR" sz="2800" dirty="0" smtClean="0">
                <a:solidFill>
                  <a:srgbClr val="263050"/>
                </a:solidFill>
              </a:rPr>
              <a:t>Trois dimensions interreliées :</a:t>
            </a:r>
            <a:endParaRPr lang="fr-CA" altLang="fr-FR" sz="2800" dirty="0">
              <a:solidFill>
                <a:srgbClr val="263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nes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" id="{B88574F8-6E3E-4AA4-B317-5ECBB6385457}" vid="{EEFAEA9D-A198-4188-B641-64C70FC4B931}"/>
    </a:ext>
  </a:extLst>
</a:theme>
</file>

<file path=ppt/theme/theme2.xml><?xml version="1.0" encoding="utf-8"?>
<a:theme xmlns:a="http://schemas.openxmlformats.org/drawingml/2006/main" name="3_plaines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" id="{B88574F8-6E3E-4AA4-B317-5ECBB6385457}" vid="{EEFAEA9D-A198-4188-B641-64C70FC4B931}"/>
    </a:ext>
  </a:extLst>
</a:theme>
</file>

<file path=ppt/theme/theme3.xml><?xml version="1.0" encoding="utf-8"?>
<a:theme xmlns:a="http://schemas.openxmlformats.org/drawingml/2006/main" name="1_plaines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" id="{B88574F8-6E3E-4AA4-B317-5ECBB6385457}" vid="{EEFAEA9D-A198-4188-B641-64C70FC4B931}"/>
    </a:ext>
  </a:extLst>
</a:theme>
</file>

<file path=ppt/theme/theme4.xml><?xml version="1.0" encoding="utf-8"?>
<a:theme xmlns:a="http://schemas.openxmlformats.org/drawingml/2006/main" name="6_plaines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" id="{B88574F8-6E3E-4AA4-B317-5ECBB6385457}" vid="{EEFAEA9D-A198-4188-B641-64C70FC4B931}"/>
    </a:ext>
  </a:extLst>
</a:theme>
</file>

<file path=ppt/theme/theme5.xml><?xml version="1.0" encoding="utf-8"?>
<a:theme xmlns:a="http://schemas.openxmlformats.org/drawingml/2006/main" name="7_plaines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" id="{B88574F8-6E3E-4AA4-B317-5ECBB6385457}" vid="{EEFAEA9D-A198-4188-B641-64C70FC4B931}"/>
    </a:ext>
  </a:extLst>
</a:theme>
</file>

<file path=ppt/theme/theme6.xml><?xml version="1.0" encoding="utf-8"?>
<a:theme xmlns:a="http://schemas.openxmlformats.org/drawingml/2006/main" name="8_plaines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" id="{B88574F8-6E3E-4AA4-B317-5ECBB6385457}" vid="{EEFAEA9D-A198-4188-B641-64C70FC4B931}"/>
    </a:ext>
  </a:extLst>
</a:theme>
</file>

<file path=ppt/theme/theme7.xml><?xml version="1.0" encoding="utf-8"?>
<a:theme xmlns:a="http://schemas.openxmlformats.org/drawingml/2006/main" name="9_plaines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" id="{B88574F8-6E3E-4AA4-B317-5ECBB6385457}" vid="{EEFAEA9D-A198-4188-B641-64C70FC4B931}"/>
    </a:ext>
  </a:extLst>
</a:theme>
</file>

<file path=ppt/theme/theme8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plaines</Template>
  <TotalTime>0</TotalTime>
  <Words>1915</Words>
  <Application>Microsoft Office PowerPoint</Application>
  <PresentationFormat>Grand écran</PresentationFormat>
  <Paragraphs>687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Corbel</vt:lpstr>
      <vt:lpstr>Euphemia</vt:lpstr>
      <vt:lpstr>Verdana</vt:lpstr>
      <vt:lpstr>Wingdings</vt:lpstr>
      <vt:lpstr>plaines</vt:lpstr>
      <vt:lpstr>3_plaines</vt:lpstr>
      <vt:lpstr>1_plaines</vt:lpstr>
      <vt:lpstr>6_plaines</vt:lpstr>
      <vt:lpstr>7_plaines</vt:lpstr>
      <vt:lpstr>8_plaines</vt:lpstr>
      <vt:lpstr>9_plaines</vt:lpstr>
      <vt:lpstr>Mieux se connaître</vt:lpstr>
      <vt:lpstr>Objectifs</vt:lpstr>
      <vt:lpstr>Déroulement</vt:lpstr>
      <vt:lpstr>Qui suis-je?</vt:lpstr>
      <vt:lpstr>Présentation PowerPoint</vt:lpstr>
      <vt:lpstr>Présentation PowerPoint</vt:lpstr>
      <vt:lpstr>Présentation PowerPoint</vt:lpstr>
      <vt:lpstr>Présentation PowerPoint</vt:lpstr>
      <vt:lpstr>Quelques guides à interroger…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connaissance de soi  au service de l’orientation</vt:lpstr>
      <vt:lpstr>Présentation PowerPoint</vt:lpstr>
      <vt:lpstr>Présentation PowerPoint</vt:lpstr>
      <vt:lpstr>Références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2014-08-19T15:22:28Z</dcterms:created>
  <dcterms:modified xsi:type="dcterms:W3CDTF">2018-10-12T12:55:54Z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